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94" r:id="rId2"/>
  </p:sldMasterIdLst>
  <p:notesMasterIdLst>
    <p:notesMasterId r:id="rId19"/>
  </p:notesMasterIdLst>
  <p:handoutMasterIdLst>
    <p:handoutMasterId r:id="rId20"/>
  </p:handoutMasterIdLst>
  <p:sldIdLst>
    <p:sldId id="257" r:id="rId3"/>
    <p:sldId id="285" r:id="rId4"/>
    <p:sldId id="286" r:id="rId5"/>
    <p:sldId id="287" r:id="rId6"/>
    <p:sldId id="258" r:id="rId7"/>
    <p:sldId id="275" r:id="rId8"/>
    <p:sldId id="279" r:id="rId9"/>
    <p:sldId id="274" r:id="rId10"/>
    <p:sldId id="276" r:id="rId11"/>
    <p:sldId id="280" r:id="rId12"/>
    <p:sldId id="277" r:id="rId13"/>
    <p:sldId id="278" r:id="rId14"/>
    <p:sldId id="281" r:id="rId15"/>
    <p:sldId id="282" r:id="rId16"/>
    <p:sldId id="283" r:id="rId17"/>
    <p:sldId id="284" r:id="rId18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3344" autoAdjust="0"/>
    <p:restoredTop sz="93969" autoAdjust="0"/>
  </p:normalViewPr>
  <p:slideViewPr>
    <p:cSldViewPr>
      <p:cViewPr varScale="1">
        <p:scale>
          <a:sx n="68" d="100"/>
          <a:sy n="68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54D4857D-62A5-486B-9129-468003D7E02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2EBE4566-6F3A-4CC1-BD6C-9C510D05F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2D2EF2CE-B28C-4ED4-8FD0-48BB3F48846A}" type="datetimeFigureOut">
              <a:rPr/>
              <a:pPr/>
              <a:t>6/30/2006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61807874-5299-41B2-A37A-6AA3547857F4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16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4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5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4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21.03.2020</a:t>
            </a:fld>
            <a:endParaRPr kumimoji="0" lang="ru-RU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ru-RU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Показать заголовок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21.03.2020</a:t>
            </a:fld>
            <a:endParaRPr kumimoji="0"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/>
          </a:p>
        </p:txBody>
      </p:sp>
      <p:sp>
        <p:nvSpPr>
          <p:cNvPr id="7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0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21.03.2020</a:t>
            </a:fld>
            <a:endParaRPr kumimoji="0"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21.03.2020</a:t>
            </a:fld>
            <a:endParaRPr kumimoji="0" lang="ru-RU" sz="105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2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21.03.2020</a:t>
            </a:fld>
            <a:endParaRPr kumimoji="0" lang="ru-RU" sz="105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2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21.03.2020</a:t>
            </a:fld>
            <a:endParaRPr kumimoji="0" lang="ru-RU" sz="105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20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21.03.2020</a:t>
            </a:fld>
            <a:endParaRPr kumimoji="0" lang="ru-RU" sz="105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20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21.03.2020</a:t>
            </a:fld>
            <a:endParaRPr kumimoji="0" lang="ru-RU" sz="105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2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21.03.2020</a:t>
            </a:fld>
            <a:endParaRPr kumimoji="0" lang="ru-RU" sz="105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2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21.03.2020</a:t>
            </a:fld>
            <a:endParaRPr kumimoji="0" lang="ru-RU" sz="105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2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21.03.2020</a:t>
            </a:fld>
            <a:endParaRPr kumimoji="0" lang="ru-RU" sz="105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2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21.03.2020</a:t>
            </a:fld>
            <a:endParaRPr kumimoji="0" lang="ru-RU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21.03.2020</a:t>
            </a:fld>
            <a:endParaRPr kumimoji="0" lang="ru-RU" sz="105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2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21.03.2020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стой вопрос и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 и ответ с пояс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lang="ru-RU" i="1" baseline="0"/>
            </a:lvl1pPr>
            <a:extLst/>
          </a:lstStyle>
          <a:p>
            <a:pPr lvl="0"/>
            <a:r>
              <a:rPr kumimoji="0" lang="ru-RU"/>
              <a:t>Пояснение к ответу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8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ПРАВИЛЬНО 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или НЕПРАВИЛЬНО?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не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9" name="Answer Base"/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ПРАВИЛЬНО или </a:t>
            </a: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НЕПРАВИЛЬНО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Несколько вариа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>
          <a:xfrm>
            <a:off x="685800" y="228600"/>
            <a:ext cx="7696200" cy="1371600"/>
          </a:xfrm>
        </p:spPr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0" name="Rectangle 10"/>
          <p:cNvSpPr txBox="1"/>
          <p:nvPr userDrawn="1"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Введите правильный ответ (затем измените порядок вариантов)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Г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поставление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1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2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3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4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5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5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3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1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2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4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Введите вопрос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100"/>
            </a:lvl1pPr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21.03.2020</a:t>
            </a:fld>
            <a:endParaRPr kumimoji="0" lang="ru-RU" sz="1050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 eaLnBrk="1" latinLnBrk="0" hangingPunct="1">
              <a:defRPr kumimoji="0" lang="ru-RU" sz="1200"/>
            </a:lvl1pPr>
            <a:extLst/>
          </a:lstStyle>
          <a:p>
            <a:endParaRPr kumimoji="0" lang="ru-RU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200"/>
            </a:lvl1pPr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 sz="1200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6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/>
            <a:fld id="{8F67D422-08A8-451B-9A67-21962FC4B660}" type="datetimeFigureOut">
              <a:rPr kumimoji="0" lang="ru-RU" sz="1100" smtClean="0"/>
              <a:pPr algn="r"/>
              <a:t>21.03.2020</a:t>
            </a:fld>
            <a:endParaRPr kumimoji="0" lang="ru-RU" sz="105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0" lang="ru-RU" sz="120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1.bp.blogspot.com/-ZKydND7-KcI/WCb9AfTfRnI/AAAAAAAAGQ4/3lB5LX7owIcgTKoEd11BgTW1UeEVz2j6ACLcB/s1600/image33159811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/url?sa=i&amp;rct=j&amp;q=&amp;esrc=s&amp;source=images&amp;cd=&amp;cad=rja&amp;uact=8&amp;ved=2ahUKEwjRhfvOqqXgAhXKlIsKHZ37Dy4QjRx6BAgBEAU&amp;url=https://ua.depositphotos.com/7062728/stock-photo-girls-playing-volleyball-indoor-game.html&amp;psig=AOvVaw00vqhsjt6AzKk9aNivGgtq&amp;ust=1549481382594463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present5.com/prioritet-u-stvorenni-volejbolu-nalezhit-vilyamu-morganu-vikladachevi/" TargetMode="Externa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www.google.com/url?sa=i&amp;rct=j&amp;q=&amp;esrc=s&amp;source=images&amp;cd=&amp;cad=rja&amp;uact=8&amp;ved=2ahUKEwiWpr-dqqXgAhUjlYsKHaWrDhMQjRx6BAgBEAU&amp;url=http://razmolyovki.raskraski.link/poisk-%D1%81%D0%BF%D0%BE%D1%80%D1%82/%D1%80%D0%BE%D0%B7%D0%BC%D0%B0%D0%BB%D1%8C%D0%BE%D0%B2%D0%BA%D0%B8-page-17.html&amp;psig=AOvVaw00vqhsjt6AzKk9aNivGgtq&amp;ust=1549481382594463" TargetMode="Externa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YMCA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22_%D0%B3%D0%BE%D0%B4" TargetMode="External"/><Relationship Id="rId2" Type="http://schemas.openxmlformats.org/officeDocument/2006/relationships/hyperlink" Target="http://ru.wikipedia.org/wiki/1918_%D0%B3%D0%BE%D0%B4" TargetMode="Externa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jpeg"/><Relationship Id="rId4" Type="http://schemas.openxmlformats.org/officeDocument/2006/relationships/hyperlink" Target="http://content.foto.mail.ru/mail/anya-ida/1008/i-2055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/url?sa=i&amp;rct=j&amp;q=&amp;esrc=s&amp;source=images&amp;cd=&amp;cad=rja&amp;uact=8&amp;ved=2ahUKEwiv5d3zmKXgAhVloosKHdFQCysQjRx6BAgBEAU&amp;url=https://sites.google.com/site/volejbol011/home/pravila&amp;psig=AOvVaw3vSy87_9j2OuKKcd0LEKO5&amp;ust=1549475808051949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ttps://1.bp.blogspot.com/-ZKydND7-KcI/WCb9AfTfRnI/AAAAAAAAGQ4/3lB5LX7owIcgTKoEd11BgTW1UeEVz2j6ACLcB/s200/image3315981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57166"/>
            <a:ext cx="8029409" cy="6022058"/>
          </a:xfrm>
          <a:prstGeom prst="rect">
            <a:avLst/>
          </a:prstGeom>
          <a:noFill/>
        </p:spPr>
      </p:pic>
      <p:sp>
        <p:nvSpPr>
          <p:cNvPr id="29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27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18" name="Rectangle 25"/>
          <p:cNvSpPr>
            <a:spLocks noGrp="1"/>
          </p:cNvSpPr>
          <p:nvPr>
            <p:ph type="subTitle" idx="1"/>
          </p:nvPr>
        </p:nvSpPr>
        <p:spPr>
          <a:xfrm>
            <a:off x="1214414" y="785794"/>
            <a:ext cx="5944174" cy="5234924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Comic Sans MS" pitchFamily="66" charset="0"/>
              </a:rPr>
              <a:t>Волейбол. </a:t>
            </a:r>
            <a:r>
              <a:rPr lang="ru-RU" sz="7200" b="1" dirty="0" err="1" smtClean="0">
                <a:solidFill>
                  <a:schemeClr val="bg1"/>
                </a:solidFill>
                <a:latin typeface="Comic Sans MS" pitchFamily="66" charset="0"/>
              </a:rPr>
              <a:t>Історія</a:t>
            </a:r>
            <a:r>
              <a:rPr lang="ru-RU" sz="7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7200" b="1" dirty="0" err="1" smtClean="0">
                <a:solidFill>
                  <a:schemeClr val="bg1"/>
                </a:solidFill>
                <a:latin typeface="Comic Sans MS" pitchFamily="66" charset="0"/>
              </a:rPr>
              <a:t>виникнення</a:t>
            </a:r>
            <a:r>
              <a:rPr lang="ru-RU" sz="7200" b="1" dirty="0" smtClean="0">
                <a:solidFill>
                  <a:schemeClr val="bg1"/>
                </a:solidFill>
                <a:latin typeface="Comic Sans MS" pitchFamily="66" charset="0"/>
              </a:rPr>
              <a:t>. Правила</a:t>
            </a:r>
            <a:endParaRPr lang="ru-RU" sz="7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5915000" cy="5271864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У волейболі може бути зіграно максимум 5 партій, тому серія триває до 3 перемог. Кожна грається до 25 очок. Дуже важливо знати, що виграна партія закінчується тільки в разі розриву в рахунку в 2 очки. Тому рахунок може бути як 28-26 так і 32-30.</a:t>
            </a:r>
          </a:p>
          <a:p>
            <a:r>
              <a:rPr lang="ru-RU" sz="2800" dirty="0" smtClean="0"/>
              <a:t>Якщо у серії зафіксований рахунок 2-2, то проводиться </a:t>
            </a:r>
            <a:r>
              <a:rPr lang="ru-RU" sz="2800" dirty="0" err="1" smtClean="0"/>
              <a:t>вирішальна</a:t>
            </a:r>
            <a:r>
              <a:rPr lang="ru-RU" sz="2800" dirty="0" smtClean="0"/>
              <a:t> </a:t>
            </a:r>
            <a:r>
              <a:rPr lang="ru-RU" sz="2800" dirty="0" err="1" smtClean="0"/>
              <a:t>п</a:t>
            </a:r>
            <a:r>
              <a:rPr lang="en-US" sz="2800" dirty="0" smtClean="0"/>
              <a:t>’</a:t>
            </a:r>
            <a:r>
              <a:rPr lang="ru-RU" sz="2800" dirty="0" err="1" smtClean="0"/>
              <a:t>ята</a:t>
            </a:r>
            <a:r>
              <a:rPr lang="ru-RU" sz="2800" dirty="0" smtClean="0"/>
              <a:t> гра до 15 очок.</a:t>
            </a:r>
            <a:endParaRPr lang="uk-UA" sz="2800" dirty="0" smtClean="0"/>
          </a:p>
          <a:p>
            <a:endParaRPr lang="uk-UA" dirty="0"/>
          </a:p>
        </p:txBody>
      </p:sp>
      <p:pic>
        <p:nvPicPr>
          <p:cNvPr id="5" name="Picture 4" descr="Картинки по запросу гра у волейбо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556792"/>
            <a:ext cx="2915816" cy="4379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704856" cy="936104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Правила подачі: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340768"/>
            <a:ext cx="4860032" cy="49838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- на подачу м'яча відводиться 5 с.</a:t>
            </a:r>
          </a:p>
          <a:p>
            <a:r>
              <a:rPr lang="ru-RU" sz="2800" dirty="0" smtClean="0"/>
              <a:t>- кожний гравець, що виконує подачу, подає м'яч до тих пір, поки його команда не втратить право на подачу.</a:t>
            </a:r>
          </a:p>
          <a:p>
            <a:r>
              <a:rPr lang="ru-RU" sz="2800" dirty="0" smtClean="0"/>
              <a:t>- подача повинна бути такою, щоб м’яч, пролітаючи над сіткою, не зачепив її.</a:t>
            </a:r>
            <a:r>
              <a:rPr lang="ru-RU" dirty="0" smtClean="0"/>
              <a:t>  </a:t>
            </a:r>
          </a:p>
          <a:p>
            <a:endParaRPr lang="uk-UA" dirty="0"/>
          </a:p>
        </p:txBody>
      </p:sp>
      <p:pic>
        <p:nvPicPr>
          <p:cNvPr id="5" name="Picture 4" descr="Презентація на тему «Волейбол» (варіант 1) - Слайд #11"/>
          <p:cNvPicPr>
            <a:picLocks noChangeAspect="1" noChangeArrowheads="1"/>
          </p:cNvPicPr>
          <p:nvPr/>
        </p:nvPicPr>
        <p:blipFill>
          <a:blip r:embed="rId2" cstate="print"/>
          <a:srcRect l="16691" t="27550" r="16789" b="10486"/>
          <a:stretch>
            <a:fillRect/>
          </a:stretch>
        </p:blipFill>
        <p:spPr bwMode="auto">
          <a:xfrm>
            <a:off x="0" y="1772816"/>
            <a:ext cx="4242626" cy="2964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Play Volleyball Step 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7033" y="3294232"/>
            <a:ext cx="4746967" cy="35637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5760640" cy="1944216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b="1" dirty="0" smtClean="0"/>
              <a:t>Подача вважається неправильною, якщо: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6408712" cy="4551784"/>
          </a:xfrm>
        </p:spPr>
        <p:txBody>
          <a:bodyPr/>
          <a:lstStyle/>
          <a:p>
            <a:r>
              <a:rPr lang="ru-RU" dirty="0" smtClean="0"/>
              <a:t>-</a:t>
            </a:r>
            <a:r>
              <a:rPr lang="ru-RU" sz="2800" dirty="0" smtClean="0"/>
              <a:t> </a:t>
            </a:r>
            <a:r>
              <a:rPr lang="ru-RU" sz="3200" dirty="0" smtClean="0"/>
              <a:t>подача зроблена кидком або поштовхом;</a:t>
            </a:r>
          </a:p>
          <a:p>
            <a:r>
              <a:rPr lang="ru-RU" sz="3200" dirty="0" smtClean="0"/>
              <a:t>- подача зроблена з лінії;</a:t>
            </a:r>
          </a:p>
          <a:p>
            <a:r>
              <a:rPr lang="ru-RU" sz="3200" dirty="0" smtClean="0"/>
              <a:t>- подача зроблена двома руками;</a:t>
            </a:r>
          </a:p>
          <a:p>
            <a:r>
              <a:rPr lang="ru-RU" sz="3200" dirty="0" smtClean="0"/>
              <a:t>- подача зроблена не в чергу;</a:t>
            </a:r>
          </a:p>
          <a:p>
            <a:r>
              <a:rPr lang="ru-RU" sz="3200" dirty="0" smtClean="0"/>
              <a:t>- на подачу витрачається більше 5 с.</a:t>
            </a:r>
          </a:p>
          <a:p>
            <a:endParaRPr lang="uk-UA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7056784" cy="577592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Важливу роль у волейболі має технічна підготовка спортсмена, яка включає комплекс прийомів, за допомогою яких ведеться гра.</a:t>
            </a:r>
          </a:p>
          <a:p>
            <a:r>
              <a:rPr lang="uk-UA" sz="2800" dirty="0" smtClean="0"/>
              <a:t>Техніка гри має такі елементи: </a:t>
            </a:r>
          </a:p>
          <a:p>
            <a:r>
              <a:rPr lang="uk-UA" sz="2800" u="sng" dirty="0" smtClean="0"/>
              <a:t>прийом,</a:t>
            </a:r>
          </a:p>
          <a:p>
            <a:r>
              <a:rPr lang="uk-UA" sz="2800" u="sng" smtClean="0"/>
              <a:t>відбивання</a:t>
            </a:r>
            <a:r>
              <a:rPr lang="uk-UA" sz="2800" u="sng" dirty="0" smtClean="0"/>
              <a:t>,</a:t>
            </a:r>
            <a:endParaRPr lang="uk-UA" sz="2800" u="sng" dirty="0" smtClean="0"/>
          </a:p>
          <a:p>
            <a:r>
              <a:rPr lang="uk-UA" sz="2800" u="sng" dirty="0" smtClean="0"/>
              <a:t>подачі, </a:t>
            </a:r>
          </a:p>
          <a:p>
            <a:r>
              <a:rPr lang="uk-UA" sz="2800" u="sng" dirty="0" smtClean="0"/>
              <a:t>передачі, </a:t>
            </a:r>
          </a:p>
          <a:p>
            <a:r>
              <a:rPr lang="uk-UA" sz="2800" u="sng" dirty="0" smtClean="0"/>
              <a:t>нападаючі удари і блокування.</a:t>
            </a:r>
          </a:p>
        </p:txBody>
      </p:sp>
      <p:pic>
        <p:nvPicPr>
          <p:cNvPr id="49154" name="Picture 2" descr="Play Volleyball Step 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916832"/>
            <a:ext cx="2987824" cy="2243098"/>
          </a:xfrm>
          <a:prstGeom prst="rect">
            <a:avLst/>
          </a:prstGeom>
          <a:noFill/>
        </p:spPr>
      </p:pic>
      <p:pic>
        <p:nvPicPr>
          <p:cNvPr id="49156" name="Picture 4" descr="Play Volleyball Step 5 Version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221088"/>
            <a:ext cx="2987824" cy="2243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28800"/>
            <a:ext cx="5770984" cy="4695800"/>
          </a:xfrm>
        </p:spPr>
        <p:txBody>
          <a:bodyPr>
            <a:noAutofit/>
          </a:bodyPr>
          <a:lstStyle/>
          <a:p>
            <a:r>
              <a:rPr lang="uk-UA" sz="2800" dirty="0" smtClean="0"/>
              <a:t>Ноги розташовані на ширині плечей і зігнуті в колінних суглобах. </a:t>
            </a:r>
          </a:p>
          <a:p>
            <a:r>
              <a:rPr lang="uk-UA" sz="2800" dirty="0" smtClean="0"/>
              <a:t>Одна нога попереду, або ступні розташовані паралельно. </a:t>
            </a:r>
          </a:p>
          <a:p>
            <a:r>
              <a:rPr lang="uk-UA" sz="2800" dirty="0" smtClean="0"/>
              <a:t>Тулуб нахилений вперед. </a:t>
            </a:r>
          </a:p>
          <a:p>
            <a:r>
              <a:rPr lang="uk-UA" sz="2800" dirty="0" smtClean="0"/>
              <a:t>Чим нижче стійка, тим більше вперед нахилене тулуб. </a:t>
            </a:r>
          </a:p>
          <a:p>
            <a:r>
              <a:rPr lang="uk-UA" sz="2800" dirty="0" smtClean="0"/>
              <a:t>Руки зігнуті в ліктьових суглобах.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5338936" cy="780696"/>
          </a:xfrm>
        </p:spPr>
        <p:txBody>
          <a:bodyPr/>
          <a:lstStyle/>
          <a:p>
            <a:r>
              <a:rPr lang="uk-UA" sz="4500" b="1" dirty="0" smtClean="0"/>
              <a:t>Стійка волейболіста </a:t>
            </a:r>
            <a:endParaRPr lang="uk-UA" sz="45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4221089"/>
            <a:ext cx="2843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800" dirty="0" smtClean="0">
              <a:solidFill>
                <a:prstClr val="black"/>
              </a:solidFill>
            </a:endParaRPr>
          </a:p>
          <a:p>
            <a:endParaRPr lang="uk-UA" sz="2800" dirty="0" smtClean="0">
              <a:solidFill>
                <a:prstClr val="black"/>
              </a:solidFill>
            </a:endParaRPr>
          </a:p>
          <a:p>
            <a:pPr lvl="0"/>
            <a:r>
              <a:rPr lang="uk-UA" sz="1400" dirty="0" smtClean="0">
                <a:solidFill>
                  <a:prstClr val="black"/>
                </a:solidFill>
              </a:rPr>
              <a:t>Висока стійка   Середня стійка</a:t>
            </a:r>
          </a:p>
          <a:p>
            <a:r>
              <a:rPr lang="uk-UA" sz="1400" dirty="0" smtClean="0">
                <a:solidFill>
                  <a:prstClr val="black"/>
                </a:solidFill>
              </a:rPr>
              <a:t> </a:t>
            </a:r>
            <a:endParaRPr lang="uk-UA" sz="1400" dirty="0"/>
          </a:p>
        </p:txBody>
      </p:sp>
      <p:pic>
        <p:nvPicPr>
          <p:cNvPr id="48132" name="Picture 4" descr="Картинки по запросу стійка волейболіста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9275" r="58268" b="20760"/>
          <a:stretch>
            <a:fillRect/>
          </a:stretch>
        </p:blipFill>
        <p:spPr bwMode="auto">
          <a:xfrm>
            <a:off x="6012160" y="1628800"/>
            <a:ext cx="2942041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0" name="Picture 6" descr="Картинки по запросу гра у волейбо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268760"/>
            <a:ext cx="2843808" cy="362406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5842992" cy="5400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Завдяки своїй емоційності гра у волейбол є засобом не тільки фізичного розвитку, а й активного відпочинку.</a:t>
            </a:r>
          </a:p>
          <a:p>
            <a:r>
              <a:rPr lang="ru-RU" sz="2800" dirty="0" smtClean="0"/>
              <a:t>Цей короткий зміст правил у волейболі допоможе вам, і якщо ви будете їх знати, то проблем під час гри у вас не виникне.</a:t>
            </a:r>
            <a:endParaRPr lang="uk-UA" sz="2800" dirty="0" smtClean="0"/>
          </a:p>
          <a:p>
            <a:endParaRPr lang="uk-UA" dirty="0"/>
          </a:p>
        </p:txBody>
      </p:sp>
      <p:sp>
        <p:nvSpPr>
          <p:cNvPr id="57346" name="AutoShape 2" descr="Картинки по запросу гра волейболіста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200800" cy="924712"/>
          </a:xfrm>
        </p:spPr>
        <p:txBody>
          <a:bodyPr/>
          <a:lstStyle/>
          <a:p>
            <a:pPr algn="ctr"/>
            <a:r>
              <a:rPr lang="uk-UA" b="1" dirty="0" smtClean="0"/>
              <a:t>Дякую за увагу!</a:t>
            </a:r>
            <a:endParaRPr lang="uk-UA" b="1" dirty="0"/>
          </a:p>
        </p:txBody>
      </p:sp>
      <p:pic>
        <p:nvPicPr>
          <p:cNvPr id="4" name="Picture 2" descr="План – конспект уроку з фізичної культури. Волейбол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132856"/>
            <a:ext cx="3762375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altLang="ru-RU" dirty="0" smtClean="0">
                <a:latin typeface="Times New Roman" pitchFamily="18" charset="0"/>
                <a:cs typeface="Times New Roman" pitchFamily="18" charset="0"/>
              </a:rPr>
              <a:t>	Винахідником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волейболу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льям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Дж. Морган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викладач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фізичного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коледжу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  <a:hlinkClick r:id="rId2" tooltip="YMCA"/>
              </a:rPr>
              <a:t>Ассоціації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  <a:hlinkClick r:id="rId2" tooltip="YMCA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  <a:hlinkClick r:id="rId2" tooltip="YMCA"/>
              </a:rPr>
              <a:t>молодих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  <a:hlinkClick r:id="rId2" tooltip="YMCA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  <a:hlinkClick r:id="rId2" tooltip="YMCA"/>
              </a:rPr>
              <a:t>християн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(YMCA) в м.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Холиоке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(штат Массачусетс, США). 9 лютого 1895 р. в спортивному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залі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підвісив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тенісну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сітку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висоті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197 см,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число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площадці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обмежувалось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стали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перекидати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баскетбольну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камеру. 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	 Через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демонструвалася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конференції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колледжів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ассоціації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молодих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християн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Спрингфілді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пропозицією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профессора Альфреда Т.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Хальстеда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отримала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«волейбол»,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перекладі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англійского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летючий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яч</a:t>
            </a: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533400" y="28575"/>
            <a:ext cx="8229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ru-RU" altLang="ru-RU" sz="2400">
                <a:latin typeface="Verdana" pitchFamily="34" charset="0"/>
              </a:rPr>
              <a:t>Вільям Морган—хотів, щоб гра не потребувала складного обладнання, мала прості правила і тому була б доступною для людей будь-якого віку.</a:t>
            </a:r>
          </a:p>
          <a:p>
            <a:pPr eaLnBrk="1" hangingPunct="1"/>
            <a:r>
              <a:rPr lang="ru-RU" altLang="ru-RU" sz="2400">
                <a:latin typeface="Verdana" pitchFamily="34" charset="0"/>
              </a:rPr>
              <a:t> </a:t>
            </a:r>
            <a:r>
              <a:rPr lang="ru-RU" altLang="ru-RU" sz="2400" b="1">
                <a:solidFill>
                  <a:srgbClr val="FFFF00"/>
                </a:solidFill>
                <a:latin typeface="Verdana" pitchFamily="34" charset="0"/>
              </a:rPr>
              <a:t>З 1900 р. волейбол розповсюджується в Канаді і країнах Азії, а в 1914—1920 рр. в Європі, особливо в Чехословакії, Польщі, Латвії і других країнах.  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124200"/>
            <a:ext cx="7010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04800" y="1060450"/>
            <a:ext cx="4953000" cy="5273675"/>
          </a:xfrm>
          <a:prstGeom prst="rect">
            <a:avLst/>
          </a:prstGeom>
          <a:solidFill>
            <a:srgbClr val="00172E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2000" b="1">
                <a:solidFill>
                  <a:srgbClr val="FFFF00"/>
                </a:solidFill>
                <a:latin typeface="Verdana" pitchFamily="34" charset="0"/>
              </a:rPr>
              <a:t>В процесі розвитку гри її правила, техніка і тактика постійно удосконалювалися. Основні правила, частина з яких дійшла до наших днів, сформувалися в 1915—1925 роках: з 1917 року розіграш партії був обмежений 15 очками, а висота сітки склала 243 см- для чоловіків, а 224 см-для жінок; в </a:t>
            </a:r>
            <a:r>
              <a:rPr lang="ru-RU" altLang="ru-RU" sz="2000" b="1">
                <a:solidFill>
                  <a:srgbClr val="FFFF00"/>
                </a:solidFill>
                <a:latin typeface="Verdana" pitchFamily="34" charset="0"/>
                <a:hlinkClick r:id="rId2" tooltip="1918 год"/>
              </a:rPr>
              <a:t>1918 році</a:t>
            </a:r>
            <a:r>
              <a:rPr lang="ru-RU" altLang="ru-RU" sz="2000" b="1">
                <a:solidFill>
                  <a:srgbClr val="FFFF00"/>
                </a:solidFill>
                <a:latin typeface="Verdana" pitchFamily="34" charset="0"/>
              </a:rPr>
              <a:t> було визначено кількість гравців на майданчику — шість; з </a:t>
            </a:r>
            <a:r>
              <a:rPr lang="ru-RU" altLang="ru-RU" sz="2000" b="1">
                <a:solidFill>
                  <a:srgbClr val="FFFF00"/>
                </a:solidFill>
                <a:latin typeface="Verdana" pitchFamily="34" charset="0"/>
                <a:hlinkClick r:id="rId3" tooltip="1922 год"/>
              </a:rPr>
              <a:t>1922 року</a:t>
            </a:r>
            <a:r>
              <a:rPr lang="ru-RU" altLang="ru-RU" sz="2000" b="1">
                <a:solidFill>
                  <a:srgbClr val="FFFF00"/>
                </a:solidFill>
                <a:latin typeface="Verdana" pitchFamily="34" charset="0"/>
              </a:rPr>
              <a:t> дозволено не більше трьох торкань м</a:t>
            </a:r>
            <a:r>
              <a:rPr lang="en-US" altLang="ru-RU" sz="2000" b="1">
                <a:solidFill>
                  <a:srgbClr val="FFFF00"/>
                </a:solidFill>
                <a:latin typeface="Verdana" pitchFamily="34" charset="0"/>
              </a:rPr>
              <a:t>’</a:t>
            </a:r>
            <a:r>
              <a:rPr lang="ru-RU" altLang="ru-RU" sz="2000" b="1">
                <a:solidFill>
                  <a:srgbClr val="FFFF00"/>
                </a:solidFill>
                <a:latin typeface="Verdana" pitchFamily="34" charset="0"/>
              </a:rPr>
              <a:t>яча; в 1925 році затверджені сучасні розміри </a:t>
            </a:r>
            <a:r>
              <a:rPr lang="ru-RU" altLang="ru-RU" sz="2000" b="1">
                <a:solidFill>
                  <a:srgbClr val="FFFF00"/>
                </a:solidFill>
              </a:rPr>
              <a:t>майданчика (9Х18)</a:t>
            </a:r>
            <a:r>
              <a:rPr lang="ru-RU" altLang="ru-RU"/>
              <a:t> </a:t>
            </a:r>
            <a:r>
              <a:rPr lang="ru-RU" altLang="ru-RU" sz="2000" b="1">
                <a:solidFill>
                  <a:srgbClr val="FFFF00"/>
                </a:solidFill>
                <a:latin typeface="Verdana" pitchFamily="34" charset="0"/>
              </a:rPr>
              <a:t>.</a:t>
            </a:r>
            <a:r>
              <a:rPr lang="ru-RU" altLang="ru-RU" sz="2000" b="1">
                <a:solidFill>
                  <a:srgbClr val="FF0000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7172" name="i-main-pic" descr="Картинка 239 из 801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357166"/>
            <a:ext cx="3505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extLst/>
          </a:lstStyle>
          <a:p>
            <a:pPr marL="0" indent="0">
              <a:buNone/>
            </a:pPr>
            <a:endParaRPr lang="ru-RU" sz="2800"/>
          </a:p>
        </p:txBody>
      </p:sp>
      <p:sp>
        <p:nvSpPr>
          <p:cNvPr id="17" name="Rectangle 8"/>
          <p:cNvSpPr>
            <a:spLocks noGrp="1"/>
          </p:cNvSpPr>
          <p:nvPr>
            <p:ph idx="1"/>
          </p:nvPr>
        </p:nvSpPr>
        <p:spPr>
          <a:xfrm>
            <a:off x="467544" y="764704"/>
            <a:ext cx="7848872" cy="1872208"/>
          </a:xfrm>
        </p:spPr>
        <p:txBody>
          <a:bodyPr>
            <a:normAutofit fontScale="92500" lnSpcReduction="10000"/>
          </a:bodyPr>
          <a:lstStyle>
            <a:extLst/>
          </a:lstStyle>
          <a:p>
            <a:pPr marL="0"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300" b="1" u="sng" dirty="0" smtClean="0">
                <a:ea typeface="Times New Roman" pitchFamily="18" charset="0"/>
                <a:cs typeface="Arial" pitchFamily="34" charset="0"/>
              </a:rPr>
              <a:t>Мета гри </a:t>
            </a:r>
            <a:r>
              <a:rPr lang="ru-RU" sz="3300" dirty="0" smtClean="0">
                <a:ea typeface="Times New Roman" pitchFamily="18" charset="0"/>
                <a:cs typeface="Arial" pitchFamily="34" charset="0"/>
              </a:rPr>
              <a:t>полягає в приземленні м’яча в зону суперника, при дотриманні правил.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 smtClean="0"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 </a:t>
            </a:r>
          </a:p>
          <a:p>
            <a:endParaRPr lang="ru-RU" dirty="0"/>
          </a:p>
        </p:txBody>
      </p:sp>
      <p:pic>
        <p:nvPicPr>
          <p:cNvPr id="5" name="Picture 5" descr="История волейбо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14554"/>
            <a:ext cx="4214842" cy="399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Картинки по запросу правила гри в волейбо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7286" y="3546439"/>
            <a:ext cx="5776714" cy="33115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5266928" cy="936104"/>
          </a:xfrm>
        </p:spPr>
        <p:txBody>
          <a:bodyPr>
            <a:normAutofit/>
          </a:bodyPr>
          <a:lstStyle/>
          <a:p>
            <a:r>
              <a:rPr lang="ru-RU" b="1" dirty="0" smtClean="0"/>
              <a:t>Місце і засіб гри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6563072" cy="374441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Гра відбувається  на майданчику розміром 9х18м, який посередині розділений сіткою. </a:t>
            </a:r>
          </a:p>
          <a:p>
            <a:r>
              <a:rPr lang="ru-RU" sz="2800" dirty="0" smtClean="0"/>
              <a:t>Верхня її лінія знаходиться на висоті 2,43 м над землею для чоловічих команд і на висоті 2,24 м для жіночих. 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435280" cy="2664296"/>
          </a:xfrm>
        </p:spPr>
        <p:txBody>
          <a:bodyPr/>
          <a:lstStyle/>
          <a:p>
            <a:r>
              <a:rPr lang="ru-RU" sz="2800" dirty="0" smtClean="0"/>
              <a:t>Половина майданчика (місце для однієї команди) умовно ділиться на 6 зон. </a:t>
            </a:r>
          </a:p>
          <a:p>
            <a:r>
              <a:rPr lang="ru-RU" sz="2800" dirty="0" smtClean="0"/>
              <a:t>Команди знаходяться по обидві її сторони. Одна з них (за жеребом) робить подачу м’яча противнику, і так починається гра.</a:t>
            </a:r>
            <a:endParaRPr lang="uk-UA" sz="2800" dirty="0" smtClean="0"/>
          </a:p>
          <a:p>
            <a:endParaRPr lang="uk-UA" dirty="0"/>
          </a:p>
        </p:txBody>
      </p:sp>
      <p:pic>
        <p:nvPicPr>
          <p:cNvPr id="51202" name="Picture 2" descr="http://upload.wikimedia.org/wikipedia/commons/thumb/5/59/VolleyballRotation.svg/150px-VolleyballRotatio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85341" y="2003291"/>
            <a:ext cx="3789040" cy="5920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075240" cy="5343872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Волейбол - це гра 12 осіб, тобто це дві команди по 6, при цьому ще стільки перебувають у запасі. </a:t>
            </a:r>
          </a:p>
          <a:p>
            <a:r>
              <a:rPr lang="ru-RU" sz="2800" dirty="0" smtClean="0"/>
              <a:t>Якщо м’яч залишається у грі, то приймаюча команда повинна перекинути його назад. </a:t>
            </a:r>
          </a:p>
          <a:p>
            <a:r>
              <a:rPr lang="ru-RU" sz="2800" dirty="0" smtClean="0"/>
              <a:t>Правила волейболу дозволяють при розіграші зробити три торкання, причому один гравець двічі підряд не може доторкнутися до м’яча.</a:t>
            </a:r>
          </a:p>
          <a:p>
            <a:r>
              <a:rPr lang="ru-RU" sz="2800" dirty="0" smtClean="0"/>
              <a:t>Ні в якому разі не можна під час розіграшу доторкатися будь-якими частинами тіла до сітки, так як ця дія може принести додаткове очко команді супротивників.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4664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Основні </a:t>
            </a: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правила гри в волейбол</a:t>
            </a:r>
            <a:endParaRPr lang="uk-UA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lay Volleyball Step 2 Version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643954"/>
            <a:ext cx="3900542" cy="292831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7391174" cy="3238080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 lvl="0"/>
            <a:r>
              <a:rPr lang="ru-RU" sz="2800" dirty="0" smtClean="0">
                <a:ea typeface="Times New Roman" pitchFamily="18" charset="0"/>
                <a:cs typeface="Arial" pitchFamily="34" charset="0"/>
              </a:rPr>
              <a:t>Якщо при введенні м’яча в гру він не перелетів сітку або вилетів за межі ігрового майданчика, то чергова подача передається суперникові і на їх рахунок зараховується 1 очко. </a:t>
            </a:r>
            <a:endParaRPr lang="ru-RU" sz="2800" dirty="0" smtClean="0"/>
          </a:p>
          <a:p>
            <a:r>
              <a:rPr lang="ru-RU" sz="2800" dirty="0" smtClean="0"/>
              <a:t>Також під час матчу гравці на майданчику після втрати м’яча суперником міняються місцями за годинниковою стрілкою.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QuizShow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QuizShow</Template>
  <TotalTime>0</TotalTime>
  <Words>663</Words>
  <Application>Microsoft Office PowerPoint</Application>
  <PresentationFormat>Экран (4:3)</PresentationFormat>
  <Paragraphs>56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QuizShow</vt:lpstr>
      <vt:lpstr>Поток</vt:lpstr>
      <vt:lpstr>Слайд 1</vt:lpstr>
      <vt:lpstr>Слайд 2</vt:lpstr>
      <vt:lpstr>Слайд 3</vt:lpstr>
      <vt:lpstr>Слайд 4</vt:lpstr>
      <vt:lpstr>Слайд 5</vt:lpstr>
      <vt:lpstr>Місце і засіб гри</vt:lpstr>
      <vt:lpstr>Слайд 7</vt:lpstr>
      <vt:lpstr>Слайд 8</vt:lpstr>
      <vt:lpstr>Слайд 9</vt:lpstr>
      <vt:lpstr>Слайд 10</vt:lpstr>
      <vt:lpstr>Правила подачі:</vt:lpstr>
      <vt:lpstr>     Подача вважається неправильною, якщо: </vt:lpstr>
      <vt:lpstr>Слайд 13</vt:lpstr>
      <vt:lpstr>Стійка волейболіста </vt:lpstr>
      <vt:lpstr>Слайд 15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2019-02-05T15:55:19Z</dcterms:created>
  <dcterms:modified xsi:type="dcterms:W3CDTF">2020-03-21T14:24:28Z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