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71" r:id="rId2"/>
    <p:sldId id="256" r:id="rId3"/>
    <p:sldId id="258" r:id="rId4"/>
    <p:sldId id="260" r:id="rId5"/>
    <p:sldId id="261" r:id="rId6"/>
    <p:sldId id="265" r:id="rId7"/>
    <p:sldId id="262" r:id="rId8"/>
    <p:sldId id="263" r:id="rId9"/>
    <p:sldId id="266" r:id="rId10"/>
    <p:sldId id="264" r:id="rId11"/>
    <p:sldId id="267" r:id="rId12"/>
    <p:sldId id="269" r:id="rId13"/>
    <p:sldId id="268" r:id="rId14"/>
    <p:sldId id="270" r:id="rId15"/>
    <p:sldId id="272" r:id="rId16"/>
    <p:sldId id="273" r:id="rId17"/>
    <p:sldId id="274" r:id="rId18"/>
    <p:sldId id="275" r:id="rId19"/>
    <p:sldId id="276" r:id="rId20"/>
    <p:sldId id="277" r:id="rId21"/>
    <p:sldId id="278" r:id="rId22"/>
    <p:sldId id="279" r:id="rId23"/>
    <p:sldId id="281" r:id="rId2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7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815BC2A-CC64-4E82-9F6C-F02B3B68CDC4}" type="datetimeFigureOut">
              <a:rPr lang="uk-UA"/>
              <a:pPr>
                <a:defRPr/>
              </a:pPr>
              <a:t>05.05.2020</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uk-UA"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uk-UA"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3132E07F-9F5E-4AC0-B633-F4545E041C8A}" type="slidenum">
              <a:rPr lang="uk-UA"/>
              <a:pPr>
                <a:defRPr/>
              </a:pPr>
              <a:t>‹#›</a:t>
            </a:fld>
            <a:endParaRPr lang="uk-UA"/>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Образ слайда 1"/>
          <p:cNvSpPr>
            <a:spLocks noGrp="1" noRot="1" noChangeAspect="1"/>
          </p:cNvSpPr>
          <p:nvPr>
            <p:ph type="sldImg"/>
          </p:nvPr>
        </p:nvSpPr>
        <p:spPr bwMode="auto">
          <a:noFill/>
          <a:ln>
            <a:solidFill>
              <a:srgbClr val="000000"/>
            </a:solidFill>
            <a:miter lim="800000"/>
            <a:headEnd/>
            <a:tailEnd/>
          </a:ln>
        </p:spPr>
      </p:sp>
      <p:sp>
        <p:nvSpPr>
          <p:cNvPr id="2662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uk-UA" smtClean="0"/>
          </a:p>
        </p:txBody>
      </p:sp>
      <p:sp>
        <p:nvSpPr>
          <p:cNvPr id="2662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881755-C32B-4204-826F-A93C4CBB05E3}" type="slidenum">
              <a:rPr lang="uk-UA">
                <a:cs typeface="Arial" charset="0"/>
              </a:rPr>
              <a:pPr fontAlgn="base">
                <a:spcBef>
                  <a:spcPct val="0"/>
                </a:spcBef>
                <a:spcAft>
                  <a:spcPct val="0"/>
                </a:spcAft>
              </a:pPr>
              <a:t>12</a:t>
            </a:fld>
            <a:endParaRPr lang="uk-UA">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Образ слайда 1"/>
          <p:cNvSpPr>
            <a:spLocks noGrp="1" noRot="1" noChangeAspect="1"/>
          </p:cNvSpPr>
          <p:nvPr>
            <p:ph type="sldImg"/>
          </p:nvPr>
        </p:nvSpPr>
        <p:spPr bwMode="auto">
          <a:noFill/>
          <a:ln>
            <a:solidFill>
              <a:srgbClr val="000000"/>
            </a:solidFill>
            <a:miter lim="800000"/>
            <a:headEnd/>
            <a:tailEnd/>
          </a:ln>
        </p:spPr>
      </p:sp>
      <p:sp>
        <p:nvSpPr>
          <p:cNvPr id="3686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uk-UA" smtClean="0"/>
          </a:p>
        </p:txBody>
      </p:sp>
      <p:sp>
        <p:nvSpPr>
          <p:cNvPr id="3686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09813E-7800-43B8-87EF-285336C21910}" type="slidenum">
              <a:rPr lang="uk-UA">
                <a:cs typeface="Arial" charset="0"/>
              </a:rPr>
              <a:pPr fontAlgn="base">
                <a:spcBef>
                  <a:spcPct val="0"/>
                </a:spcBef>
                <a:spcAft>
                  <a:spcPct val="0"/>
                </a:spcAft>
              </a:pPr>
              <a:t>21</a:t>
            </a:fld>
            <a:endParaRPr lang="uk-UA">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94BCCA83-5FD3-4FD1-A955-26E0CC12B03F}" type="datetimeFigureOut">
              <a:rPr lang="ru-RU"/>
              <a:pPr>
                <a:defRPr/>
              </a:pPr>
              <a:t>05.05.2020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DB2AC2F-0D9A-4778-A881-E5DC20B87437}"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554D63C-FA9D-46C2-A729-65623206E4EF}" type="datetimeFigureOut">
              <a:rPr lang="ru-RU"/>
              <a:pPr>
                <a:defRPr/>
              </a:pPr>
              <a:t>05.05.2020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D3206BB-C2C0-43BC-A433-A0DD7239674A}"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368D495-6C1D-4EB4-BED9-FD0C883ED8D2}" type="datetimeFigureOut">
              <a:rPr lang="ru-RU"/>
              <a:pPr>
                <a:defRPr/>
              </a:pPr>
              <a:t>05.05.2020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D911142-FB6F-44BD-8524-18A62A0C06B0}"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7352C46-A819-4FD9-82A2-2B69A594CD2C}" type="datetimeFigureOut">
              <a:rPr lang="ru-RU"/>
              <a:pPr>
                <a:defRPr/>
              </a:pPr>
              <a:t>05.05.2020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7AFA75E-432D-4F8A-BFA7-91B65A881939}"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86B7E42-0F32-4861-A29B-E18F415D024E}" type="datetimeFigureOut">
              <a:rPr lang="ru-RU"/>
              <a:pPr>
                <a:defRPr/>
              </a:pPr>
              <a:t>05.05.2020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8489A33-A653-4506-AD52-D52E1DCA4B8B}"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A39638AD-781C-47F9-9DC9-DAD99E323C5B}" type="datetimeFigureOut">
              <a:rPr lang="ru-RU"/>
              <a:pPr>
                <a:defRPr/>
              </a:pPr>
              <a:t>05.05.2020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3140BD7-59E7-4002-9A80-F3A3907749DE}"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792B1C5B-6C1E-43BE-95D7-F9D4DFF19B12}" type="datetimeFigureOut">
              <a:rPr lang="ru-RU"/>
              <a:pPr>
                <a:defRPr/>
              </a:pPr>
              <a:t>05.05.2020</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7D185D45-5931-48A9-8130-D8B37FDDEA1D}"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54689B5C-3047-4437-806A-5EE55CAFF135}" type="datetimeFigureOut">
              <a:rPr lang="ru-RU"/>
              <a:pPr>
                <a:defRPr/>
              </a:pPr>
              <a:t>05.05.2020</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5BC441E6-30C5-4123-9288-6F038D3220C1}"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E4F4B1B7-BAB2-4AD6-B6D5-0DEB0A3D3A7B}" type="datetimeFigureOut">
              <a:rPr lang="ru-RU"/>
              <a:pPr>
                <a:defRPr/>
              </a:pPr>
              <a:t>05.05.2020</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414AFF60-A67A-4508-9AAD-C517A001AE30}"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00F00EB-0F05-4CCE-93EC-30DFC3C87DB4}" type="datetimeFigureOut">
              <a:rPr lang="ru-RU"/>
              <a:pPr>
                <a:defRPr/>
              </a:pPr>
              <a:t>05.05.2020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776B864-CD52-4C3F-B2A6-397B0D7E25D3}"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BCBEC69-2206-4257-A986-632366187ADA}" type="datetimeFigureOut">
              <a:rPr lang="ru-RU"/>
              <a:pPr>
                <a:defRPr/>
              </a:pPr>
              <a:t>05.05.2020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400DC96-AFBC-4D7C-BB5B-5A134CB52688}"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3000">
              <a:srgbClr val="D4DEFF"/>
            </a:gs>
            <a:gs pos="83000">
              <a:srgbClr val="D4DEFF"/>
            </a:gs>
            <a:gs pos="100000">
              <a:srgbClr val="96AB94"/>
            </a:gs>
          </a:gsLst>
          <a:lin ang="9600000" scaled="0"/>
          <a:tileRect/>
        </a:gra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F0B2267-641C-42FC-B4F2-01D38D70400A}" type="datetimeFigureOut">
              <a:rPr lang="ru-RU"/>
              <a:pPr>
                <a:defRPr/>
              </a:pPr>
              <a:t>05.05.2020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3C239AF-797E-4983-9BE1-32205A97235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68313" y="765175"/>
            <a:ext cx="8229600" cy="5111750"/>
          </a:xfrm>
        </p:spPr>
        <p:txBody>
          <a:bodyPr>
            <a:normAutofit/>
          </a:bodyPr>
          <a:lstStyle/>
          <a:p>
            <a:r>
              <a:rPr lang="ru-RU" sz="6000" smtClean="0">
                <a:solidFill>
                  <a:srgbClr val="0000FF"/>
                </a:solidFill>
                <a:effectLst>
                  <a:outerShdw blurRad="38100" dist="38100" dir="2700000" algn="tl">
                    <a:srgbClr val="C0C0C0"/>
                  </a:outerShdw>
                </a:effectLst>
                <a:latin typeface="Century Gothic" pitchFamily="34" charset="0"/>
                <a:cs typeface="Times New Roman" pitchFamily="18" charset="0"/>
              </a:rPr>
              <a:t>Живопис і мода класицизму</a:t>
            </a:r>
            <a:br>
              <a:rPr lang="ru-RU" sz="6000" smtClean="0">
                <a:solidFill>
                  <a:srgbClr val="0000FF"/>
                </a:solidFill>
                <a:effectLst>
                  <a:outerShdw blurRad="38100" dist="38100" dir="2700000" algn="tl">
                    <a:srgbClr val="C0C0C0"/>
                  </a:outerShdw>
                </a:effectLst>
                <a:latin typeface="Century Gothic" pitchFamily="34" charset="0"/>
                <a:cs typeface="Times New Roman" pitchFamily="18" charset="0"/>
              </a:rPr>
            </a:br>
            <a:r>
              <a:rPr lang="ru-RU" sz="6000" smtClean="0">
                <a:solidFill>
                  <a:srgbClr val="0000FF"/>
                </a:solidFill>
                <a:effectLst>
                  <a:outerShdw blurRad="38100" dist="38100" dir="2700000" algn="tl">
                    <a:srgbClr val="C0C0C0"/>
                  </a:outerShdw>
                </a:effectLst>
                <a:latin typeface="Century Gothic" pitchFamily="34" charset="0"/>
                <a:cs typeface="Times New Roman" pitchFamily="18" charset="0"/>
              </a:rPr>
              <a:t/>
            </a:r>
            <a:br>
              <a:rPr lang="ru-RU" sz="6000" smtClean="0">
                <a:solidFill>
                  <a:srgbClr val="0000FF"/>
                </a:solidFill>
                <a:effectLst>
                  <a:outerShdw blurRad="38100" dist="38100" dir="2700000" algn="tl">
                    <a:srgbClr val="C0C0C0"/>
                  </a:outerShdw>
                </a:effectLst>
                <a:latin typeface="Century Gothic" pitchFamily="34" charset="0"/>
                <a:cs typeface="Times New Roman" pitchFamily="18" charset="0"/>
              </a:rPr>
            </a:br>
            <a:endParaRPr lang="uk-UA" sz="2200" b="1" smtClean="0">
              <a:solidFill>
                <a:srgbClr val="17375E"/>
              </a:solidFill>
              <a:effectLst>
                <a:outerShdw blurRad="38100" dist="38100" dir="2700000" algn="tl">
                  <a:srgbClr val="C0C0C0"/>
                </a:outerShdw>
              </a:effectLst>
              <a:latin typeface="Century Gothic"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813" y="260350"/>
            <a:ext cx="5338762" cy="708025"/>
          </a:xfrm>
        </p:spPr>
        <p:txBody>
          <a:bodyPr rtlCol="0">
            <a:normAutofit/>
          </a:bodyPr>
          <a:lstStyle/>
          <a:p>
            <a:pPr algn="ctr" fontAlgn="auto">
              <a:spcAft>
                <a:spcPts val="0"/>
              </a:spcAft>
              <a:defRPr/>
            </a:pPr>
            <a:r>
              <a:rPr lang="ru-RU" sz="3200" dirty="0">
                <a:solidFill>
                  <a:schemeClr val="accent2"/>
                </a:solidFill>
                <a:effectLst>
                  <a:outerShdw blurRad="38100" dist="38100" dir="2700000" algn="tl">
                    <a:srgbClr val="000000">
                      <a:alpha val="43137"/>
                    </a:srgbClr>
                  </a:outerShdw>
                </a:effectLst>
                <a:latin typeface="Arial Narrow" pitchFamily="34" charset="0"/>
              </a:rPr>
              <a:t>Жак </a:t>
            </a:r>
            <a:r>
              <a:rPr lang="ru-RU" sz="3200" dirty="0" smtClean="0">
                <a:solidFill>
                  <a:schemeClr val="accent2"/>
                </a:solidFill>
                <a:effectLst>
                  <a:outerShdw blurRad="38100" dist="38100" dir="2700000" algn="tl">
                    <a:srgbClr val="000000">
                      <a:alpha val="43137"/>
                    </a:srgbClr>
                  </a:outerShdw>
                </a:effectLst>
                <a:latin typeface="Arial Narrow" pitchFamily="34" charset="0"/>
              </a:rPr>
              <a:t>- Луї </a:t>
            </a:r>
            <a:r>
              <a:rPr lang="ru-RU" sz="3200" dirty="0">
                <a:solidFill>
                  <a:schemeClr val="accent2"/>
                </a:solidFill>
                <a:effectLst>
                  <a:outerShdw blurRad="38100" dist="38100" dir="2700000" algn="tl">
                    <a:srgbClr val="000000">
                      <a:alpha val="43137"/>
                    </a:srgbClr>
                  </a:outerShdw>
                </a:effectLst>
                <a:latin typeface="Arial Narrow" pitchFamily="34" charset="0"/>
              </a:rPr>
              <a:t>Давид (1748 — 1825)</a:t>
            </a:r>
            <a:endParaRPr lang="uk-UA" sz="3200" dirty="0">
              <a:solidFill>
                <a:schemeClr val="accent2"/>
              </a:solidFill>
              <a:effectLst>
                <a:outerShdw blurRad="38100" dist="38100" dir="2700000" algn="tl">
                  <a:srgbClr val="000000">
                    <a:alpha val="43137"/>
                  </a:srgbClr>
                </a:outerShdw>
              </a:effectLst>
              <a:latin typeface="Arial Narrow" pitchFamily="34" charset="0"/>
            </a:endParaRPr>
          </a:p>
        </p:txBody>
      </p:sp>
      <p:sp>
        <p:nvSpPr>
          <p:cNvPr id="4" name="Текст 3"/>
          <p:cNvSpPr>
            <a:spLocks noGrp="1"/>
          </p:cNvSpPr>
          <p:nvPr>
            <p:ph type="body" sz="half" idx="2"/>
          </p:nvPr>
        </p:nvSpPr>
        <p:spPr>
          <a:xfrm>
            <a:off x="107950" y="1052513"/>
            <a:ext cx="4464050" cy="5545137"/>
          </a:xfrm>
        </p:spPr>
        <p:txBody>
          <a:bodyPr>
            <a:normAutofit/>
          </a:bodyPr>
          <a:lstStyle/>
          <a:p>
            <a:pPr>
              <a:lnSpc>
                <a:spcPct val="105000"/>
              </a:lnSpc>
              <a:spcAft>
                <a:spcPts val="1000"/>
              </a:spcAft>
            </a:pPr>
            <a:r>
              <a:rPr lang="ru-RU" sz="2000" smtClean="0">
                <a:latin typeface="Arial Narrow" pitchFamily="34" charset="0"/>
                <a:cs typeface="Times New Roman" pitchFamily="18" charset="0"/>
              </a:rPr>
              <a:t>Одним </a:t>
            </a:r>
            <a:r>
              <a:rPr lang="uk-UA" sz="2000" smtClean="0">
                <a:latin typeface="Arial Narrow" pitchFamily="34" charset="0"/>
                <a:cs typeface="Times New Roman" pitchFamily="18" charset="0"/>
              </a:rPr>
              <a:t>із видатних представників французького живописного класицизму. Його картини, написані під впливом античної культури, утверджують строгу мораль, стриманість почуттів, від них </a:t>
            </a:r>
            <a:r>
              <a:rPr lang="ru-RU" sz="2000" smtClean="0">
                <a:latin typeface="Arial Narrow" pitchFamily="34" charset="0"/>
                <a:cs typeface="Times New Roman" pitchFamily="18" charset="0"/>
              </a:rPr>
              <a:t>ві</a:t>
            </a:r>
            <a:r>
              <a:rPr lang="uk-UA" sz="2000" smtClean="0">
                <a:latin typeface="Arial Narrow" pitchFamily="34" charset="0"/>
                <a:cs typeface="Times New Roman" pitchFamily="18" charset="0"/>
              </a:rPr>
              <a:t>є </a:t>
            </a:r>
            <a:r>
              <a:rPr lang="ru-RU" sz="2000" smtClean="0">
                <a:latin typeface="Arial Narrow" pitchFamily="34" charset="0"/>
                <a:cs typeface="Times New Roman" pitchFamily="18" charset="0"/>
              </a:rPr>
              <a:t>духом суворості.</a:t>
            </a:r>
          </a:p>
          <a:p>
            <a:pPr>
              <a:lnSpc>
                <a:spcPct val="90000"/>
              </a:lnSpc>
            </a:pPr>
            <a:r>
              <a:rPr lang="ru-RU" sz="2000" smtClean="0">
                <a:latin typeface="Arial Narrow" pitchFamily="34" charset="0"/>
              </a:rPr>
              <a:t>Жак Луї Давид </a:t>
            </a:r>
            <a:r>
              <a:rPr lang="uk-UA" sz="2000" smtClean="0">
                <a:latin typeface="Arial Narrow" pitchFamily="34" charset="0"/>
              </a:rPr>
              <a:t>був єдиним придворним художником Наполеона, який фіксував </a:t>
            </a:r>
            <a:r>
              <a:rPr lang="ru-RU" sz="2000" smtClean="0">
                <a:latin typeface="Arial Narrow" pitchFamily="34" charset="0"/>
              </a:rPr>
              <a:t>життєві події Бонапарта на полотні. </a:t>
            </a:r>
            <a:r>
              <a:rPr lang="uk-UA" sz="2000" smtClean="0">
                <a:latin typeface="Arial Narrow" pitchFamily="34" charset="0"/>
              </a:rPr>
              <a:t>Художник був основоположником революційного класицизму і висунув абсолютно новий тип художника. Це борець, який своїми полотнами виховує в молоді вірність обов’язку, високі моральні якості, героїзм. Славу Давиду як художнику принесла картина під назвою «Клятва </a:t>
            </a:r>
            <a:r>
              <a:rPr lang="ru-RU" sz="2000" smtClean="0">
                <a:latin typeface="Arial Narrow" pitchFamily="34" charset="0"/>
              </a:rPr>
              <a:t>Гораціїв».</a:t>
            </a:r>
            <a:endParaRPr lang="ru-RU" sz="2000" smtClean="0">
              <a:latin typeface="Arial Narrow" pitchFamily="34" charset="0"/>
              <a:ea typeface="Calibri" pitchFamily="34" charset="0"/>
              <a:cs typeface="Times New Roman" pitchFamily="18" charset="0"/>
            </a:endParaRPr>
          </a:p>
          <a:p>
            <a:pPr>
              <a:lnSpc>
                <a:spcPct val="90000"/>
              </a:lnSpc>
            </a:pPr>
            <a:endParaRPr lang="uk-UA" smtClean="0"/>
          </a:p>
        </p:txBody>
      </p:sp>
      <p:pic>
        <p:nvPicPr>
          <p:cNvPr id="23555" name="Picture 4"/>
          <p:cNvPicPr>
            <a:picLocks noChangeAspect="1" noChangeArrowheads="1"/>
          </p:cNvPicPr>
          <p:nvPr/>
        </p:nvPicPr>
        <p:blipFill>
          <a:blip r:embed="rId2"/>
          <a:srcRect/>
          <a:stretch>
            <a:fillRect/>
          </a:stretch>
        </p:blipFill>
        <p:spPr bwMode="auto">
          <a:xfrm>
            <a:off x="4859338" y="1096963"/>
            <a:ext cx="3824287" cy="536892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7138988" cy="908050"/>
          </a:xfrm>
        </p:spPr>
        <p:txBody>
          <a:bodyPr rtlCol="0">
            <a:normAutofit/>
          </a:bodyPr>
          <a:lstStyle/>
          <a:p>
            <a:pPr algn="ctr" fontAlgn="auto">
              <a:spcBef>
                <a:spcPct val="20000"/>
              </a:spcBef>
              <a:spcAft>
                <a:spcPts val="0"/>
              </a:spcAft>
              <a:defRPr/>
            </a:pPr>
            <a:r>
              <a:rPr lang="ru-RU" sz="3200" b="0" dirty="0" smtClean="0">
                <a:solidFill>
                  <a:schemeClr val="accent2">
                    <a:lumMod val="75000"/>
                  </a:schemeClr>
                </a:solidFill>
                <a:effectLst>
                  <a:outerShdw blurRad="38100" dist="38100" dir="2700000" algn="tl">
                    <a:srgbClr val="000000">
                      <a:alpha val="43137"/>
                    </a:srgbClr>
                  </a:outerShdw>
                </a:effectLst>
                <a:latin typeface="Arial Narrow" pitchFamily="34" charset="0"/>
                <a:ea typeface="+mn-ea"/>
                <a:cs typeface="+mn-cs"/>
              </a:rPr>
              <a:t>«Клятва  </a:t>
            </a:r>
            <a:r>
              <a:rPr lang="ru-RU" sz="3200" b="0" dirty="0">
                <a:solidFill>
                  <a:schemeClr val="accent2">
                    <a:lumMod val="75000"/>
                  </a:schemeClr>
                </a:solidFill>
                <a:effectLst>
                  <a:outerShdw blurRad="38100" dist="38100" dir="2700000" algn="tl">
                    <a:srgbClr val="000000">
                      <a:alpha val="43137"/>
                    </a:srgbClr>
                  </a:outerShdw>
                </a:effectLst>
                <a:latin typeface="Arial Narrow" pitchFamily="34" charset="0"/>
                <a:ea typeface="+mn-ea"/>
                <a:cs typeface="+mn-cs"/>
              </a:rPr>
              <a:t>Гораціїв</a:t>
            </a:r>
            <a:r>
              <a:rPr lang="ru-RU" sz="3200" b="0" dirty="0" smtClean="0">
                <a:solidFill>
                  <a:schemeClr val="accent2">
                    <a:lumMod val="75000"/>
                  </a:schemeClr>
                </a:solidFill>
                <a:effectLst>
                  <a:outerShdw blurRad="38100" dist="38100" dir="2700000" algn="tl">
                    <a:srgbClr val="000000">
                      <a:alpha val="43137"/>
                    </a:srgbClr>
                  </a:outerShdw>
                </a:effectLst>
                <a:latin typeface="Arial Narrow" pitchFamily="34" charset="0"/>
                <a:ea typeface="+mn-ea"/>
                <a:cs typeface="+mn-cs"/>
              </a:rPr>
              <a:t>»</a:t>
            </a:r>
            <a:r>
              <a:rPr lang="ru-RU" b="0" dirty="0">
                <a:solidFill>
                  <a:prstClr val="black"/>
                </a:solidFill>
                <a:latin typeface="Arial Narrow" pitchFamily="34" charset="0"/>
                <a:ea typeface="Calibri"/>
                <a:cs typeface="Times New Roman"/>
              </a:rPr>
              <a:t/>
            </a:r>
            <a:br>
              <a:rPr lang="ru-RU" b="0" dirty="0">
                <a:solidFill>
                  <a:prstClr val="black"/>
                </a:solidFill>
                <a:latin typeface="Arial Narrow" pitchFamily="34" charset="0"/>
                <a:ea typeface="Calibri"/>
                <a:cs typeface="Times New Roman"/>
              </a:rPr>
            </a:br>
            <a:endParaRPr lang="uk-UA" dirty="0"/>
          </a:p>
        </p:txBody>
      </p:sp>
      <p:sp>
        <p:nvSpPr>
          <p:cNvPr id="24578" name="Объект 2"/>
          <p:cNvSpPr>
            <a:spLocks noGrp="1"/>
          </p:cNvSpPr>
          <p:nvPr>
            <p:ph idx="1"/>
          </p:nvPr>
        </p:nvSpPr>
        <p:spPr>
          <a:xfrm>
            <a:off x="5076825" y="2997200"/>
            <a:ext cx="3609975" cy="3128963"/>
          </a:xfrm>
        </p:spPr>
        <p:txBody>
          <a:bodyPr/>
          <a:lstStyle/>
          <a:p>
            <a:endParaRPr lang="uk-UA" smtClean="0"/>
          </a:p>
        </p:txBody>
      </p:sp>
      <p:sp>
        <p:nvSpPr>
          <p:cNvPr id="24579" name="Текст 3"/>
          <p:cNvSpPr>
            <a:spLocks noGrp="1"/>
          </p:cNvSpPr>
          <p:nvPr>
            <p:ph type="body" sz="half" idx="2"/>
          </p:nvPr>
        </p:nvSpPr>
        <p:spPr>
          <a:xfrm>
            <a:off x="107950" y="620713"/>
            <a:ext cx="8926513" cy="6110287"/>
          </a:xfrm>
        </p:spPr>
        <p:txBody>
          <a:bodyPr/>
          <a:lstStyle/>
          <a:p>
            <a:pPr>
              <a:spcBef>
                <a:spcPct val="0"/>
              </a:spcBef>
            </a:pPr>
            <a:r>
              <a:rPr lang="uk-UA" sz="2200" smtClean="0">
                <a:latin typeface="Arial Narrow" pitchFamily="34" charset="0"/>
              </a:rPr>
              <a:t>На картині зображена сцена з римської легенди, в якій розповідалося про суперечку між двома ворогуючими містами - Римом і Альба Лонгом. Три брати, готові боротися за своє місто, віддають священну присягу - клятву своєму батькові, який благословляє їх на бій. Чоловіки зображені на картині як воїни - чіткими, жорсткими лініями. Ця чіткість підкреслює їх хоробрість і рішучість. У той час як жінки є другорядними  персонажами, лише доповнюють загальну композицію. Жінки зігнуті </a:t>
            </a:r>
          </a:p>
          <a:p>
            <a:pPr>
              <a:spcBef>
                <a:spcPct val="0"/>
              </a:spcBef>
            </a:pPr>
            <a:r>
              <a:rPr lang="uk-UA" sz="2200" smtClean="0">
                <a:latin typeface="Arial Narrow" pitchFamily="34" charset="0"/>
              </a:rPr>
              <a:t>немов арки, це </a:t>
            </a:r>
          </a:p>
          <a:p>
            <a:pPr>
              <a:spcBef>
                <a:spcPct val="0"/>
              </a:spcBef>
            </a:pPr>
            <a:r>
              <a:rPr lang="uk-UA" sz="2200" smtClean="0">
                <a:latin typeface="Arial Narrow" pitchFamily="34" charset="0"/>
              </a:rPr>
              <a:t> підкреслює їх відчай і </a:t>
            </a:r>
          </a:p>
          <a:p>
            <a:pPr>
              <a:spcBef>
                <a:spcPct val="0"/>
              </a:spcBef>
            </a:pPr>
            <a:r>
              <a:rPr lang="uk-UA" sz="2200" smtClean="0">
                <a:latin typeface="Arial Narrow" pitchFamily="34" charset="0"/>
              </a:rPr>
              <a:t>переживання.</a:t>
            </a:r>
          </a:p>
          <a:p>
            <a:pPr>
              <a:spcBef>
                <a:spcPct val="0"/>
              </a:spcBef>
            </a:pPr>
            <a:r>
              <a:rPr lang="uk-UA" sz="2200" smtClean="0">
                <a:latin typeface="Arial Narrow" pitchFamily="34" charset="0"/>
              </a:rPr>
              <a:t>У цій картині передається</a:t>
            </a:r>
          </a:p>
          <a:p>
            <a:pPr>
              <a:spcBef>
                <a:spcPct val="0"/>
              </a:spcBef>
            </a:pPr>
            <a:r>
              <a:rPr lang="uk-UA" sz="2200" smtClean="0">
                <a:latin typeface="Arial Narrow" pitchFamily="34" charset="0"/>
              </a:rPr>
              <a:t> почуття патріотизму </a:t>
            </a:r>
          </a:p>
          <a:p>
            <a:pPr>
              <a:spcBef>
                <a:spcPct val="0"/>
              </a:spcBef>
            </a:pPr>
            <a:r>
              <a:rPr lang="uk-UA" sz="2200" smtClean="0">
                <a:latin typeface="Arial Narrow" pitchFamily="34" charset="0"/>
              </a:rPr>
              <a:t>молодих людей, віра </a:t>
            </a:r>
          </a:p>
          <a:p>
            <a:pPr>
              <a:spcBef>
                <a:spcPct val="0"/>
              </a:spcBef>
            </a:pPr>
            <a:r>
              <a:rPr lang="uk-UA" sz="2200" smtClean="0">
                <a:latin typeface="Arial Narrow" pitchFamily="34" charset="0"/>
              </a:rPr>
              <a:t>батька в своїх синів, </a:t>
            </a:r>
          </a:p>
          <a:p>
            <a:pPr>
              <a:spcBef>
                <a:spcPct val="0"/>
              </a:spcBef>
            </a:pPr>
            <a:r>
              <a:rPr lang="uk-UA" sz="2200" smtClean="0">
                <a:latin typeface="Arial Narrow" pitchFamily="34" charset="0"/>
              </a:rPr>
              <a:t>жіноча вірність і</a:t>
            </a:r>
          </a:p>
          <a:p>
            <a:pPr>
              <a:spcBef>
                <a:spcPct val="0"/>
              </a:spcBef>
            </a:pPr>
            <a:r>
              <a:rPr lang="uk-UA" sz="2200" smtClean="0">
                <a:latin typeface="Arial Narrow" pitchFamily="34" charset="0"/>
              </a:rPr>
              <a:t> відданість.</a:t>
            </a:r>
          </a:p>
        </p:txBody>
      </p:sp>
      <p:pic>
        <p:nvPicPr>
          <p:cNvPr id="24580" name="Picture 2"/>
          <p:cNvPicPr>
            <a:picLocks noChangeAspect="1" noChangeArrowheads="1"/>
          </p:cNvPicPr>
          <p:nvPr/>
        </p:nvPicPr>
        <p:blipFill>
          <a:blip r:embed="rId2"/>
          <a:srcRect/>
          <a:stretch>
            <a:fillRect/>
          </a:stretch>
        </p:blipFill>
        <p:spPr bwMode="auto">
          <a:xfrm>
            <a:off x="2990850" y="2708275"/>
            <a:ext cx="6046788" cy="402431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350"/>
            <a:ext cx="8970963" cy="720725"/>
          </a:xfrm>
        </p:spPr>
        <p:txBody>
          <a:bodyPr>
            <a:normAutofit/>
          </a:bodyPr>
          <a:lstStyle/>
          <a:p>
            <a:pPr algn="ctr">
              <a:lnSpc>
                <a:spcPct val="115000"/>
              </a:lnSpc>
              <a:spcAft>
                <a:spcPts val="1000"/>
              </a:spcAft>
            </a:pPr>
            <a:r>
              <a:rPr lang="ru-RU" sz="3200" smtClean="0">
                <a:solidFill>
                  <a:srgbClr val="953735"/>
                </a:solidFill>
                <a:effectLst>
                  <a:outerShdw blurRad="38100" dist="38100" dir="2700000" algn="tl">
                    <a:srgbClr val="000000"/>
                  </a:outerShdw>
                </a:effectLst>
                <a:latin typeface="Arial Narrow" pitchFamily="34" charset="0"/>
                <a:cs typeface="Times New Roman" pitchFamily="18" charset="0"/>
              </a:rPr>
              <a:t>«</a:t>
            </a:r>
            <a:r>
              <a:rPr lang="uk-UA" sz="3200" smtClean="0">
                <a:solidFill>
                  <a:srgbClr val="953735"/>
                </a:solidFill>
                <a:effectLst>
                  <a:outerShdw blurRad="38100" dist="38100" dir="2700000" algn="tl">
                    <a:srgbClr val="000000"/>
                  </a:outerShdw>
                </a:effectLst>
                <a:latin typeface="Arial Narrow" pitchFamily="34" charset="0"/>
                <a:cs typeface="Times New Roman" pitchFamily="18" charset="0"/>
              </a:rPr>
              <a:t>Перехід</a:t>
            </a:r>
            <a:r>
              <a:rPr lang="ru-RU" sz="3200" smtClean="0">
                <a:solidFill>
                  <a:srgbClr val="953735"/>
                </a:solidFill>
                <a:effectLst>
                  <a:outerShdw blurRad="38100" dist="38100" dir="2700000" algn="tl">
                    <a:srgbClr val="000000"/>
                  </a:outerShdw>
                </a:effectLst>
                <a:latin typeface="Arial Narrow" pitchFamily="34" charset="0"/>
                <a:cs typeface="Times New Roman" pitchFamily="18" charset="0"/>
              </a:rPr>
              <a:t> Бонапарта через перевал Сен-Бернар»</a:t>
            </a:r>
            <a:r>
              <a:rPr lang="ru-RU" sz="3200" smtClean="0">
                <a:solidFill>
                  <a:srgbClr val="953735"/>
                </a:solidFill>
                <a:effectLst>
                  <a:outerShdw blurRad="38100" dist="38100" dir="2700000" algn="tl">
                    <a:srgbClr val="000000"/>
                  </a:outerShdw>
                </a:effectLst>
                <a:latin typeface="Arial Narrow" pitchFamily="34" charset="0"/>
                <a:ea typeface="Calibri" pitchFamily="34" charset="0"/>
                <a:cs typeface="Times New Roman" pitchFamily="18" charset="0"/>
              </a:rPr>
              <a:t> </a:t>
            </a:r>
            <a:r>
              <a:rPr lang="ru-RU" sz="1600" smtClean="0">
                <a:ea typeface="Calibri" pitchFamily="34" charset="0"/>
                <a:cs typeface="Times New Roman" pitchFamily="18" charset="0"/>
              </a:rPr>
              <a:t/>
            </a:r>
            <a:br>
              <a:rPr lang="ru-RU" sz="1600" smtClean="0">
                <a:ea typeface="Calibri" pitchFamily="34" charset="0"/>
                <a:cs typeface="Times New Roman" pitchFamily="18" charset="0"/>
              </a:rPr>
            </a:br>
            <a:endParaRPr lang="uk-UA" sz="1800" smtClean="0"/>
          </a:p>
        </p:txBody>
      </p:sp>
      <p:sp>
        <p:nvSpPr>
          <p:cNvPr id="25602" name="Объект 2"/>
          <p:cNvSpPr>
            <a:spLocks noGrp="1"/>
          </p:cNvSpPr>
          <p:nvPr>
            <p:ph idx="1"/>
          </p:nvPr>
        </p:nvSpPr>
        <p:spPr>
          <a:xfrm>
            <a:off x="6011863" y="2420938"/>
            <a:ext cx="2674937" cy="3705225"/>
          </a:xfrm>
        </p:spPr>
        <p:txBody>
          <a:bodyPr/>
          <a:lstStyle/>
          <a:p>
            <a:endParaRPr lang="uk-UA" smtClean="0"/>
          </a:p>
        </p:txBody>
      </p:sp>
      <p:sp>
        <p:nvSpPr>
          <p:cNvPr id="25603" name="Текст 3"/>
          <p:cNvSpPr>
            <a:spLocks noGrp="1"/>
          </p:cNvSpPr>
          <p:nvPr>
            <p:ph type="body" sz="half" idx="2"/>
          </p:nvPr>
        </p:nvSpPr>
        <p:spPr>
          <a:xfrm>
            <a:off x="179388" y="836613"/>
            <a:ext cx="4248150" cy="5545137"/>
          </a:xfrm>
        </p:spPr>
        <p:txBody>
          <a:bodyPr/>
          <a:lstStyle/>
          <a:p>
            <a:pPr>
              <a:lnSpc>
                <a:spcPct val="115000"/>
              </a:lnSpc>
              <a:spcAft>
                <a:spcPts val="1000"/>
              </a:spcAft>
            </a:pPr>
            <a:r>
              <a:rPr lang="uk-UA" sz="2000" smtClean="0">
                <a:latin typeface="Arial Narrow" pitchFamily="34" charset="0"/>
                <a:cs typeface="Times New Roman" pitchFamily="18" charset="0"/>
              </a:rPr>
              <a:t>Являє собою сильно романтизований кінний портрет генерала Наполеона Бонапарта, який в травні 1800 року очолив перехід від так званої Італійської армії через перевал Сен-Бернар високо в Альпах.</a:t>
            </a:r>
          </a:p>
          <a:p>
            <a:pPr>
              <a:lnSpc>
                <a:spcPct val="115000"/>
              </a:lnSpc>
              <a:spcAft>
                <a:spcPts val="1000"/>
              </a:spcAft>
            </a:pPr>
            <a:r>
              <a:rPr lang="uk-UA" sz="2000" smtClean="0">
                <a:latin typeface="Arial Narrow" pitchFamily="34" charset="0"/>
                <a:cs typeface="Times New Roman" pitchFamily="18" charset="0"/>
              </a:rPr>
              <a:t>Романтичну спрямованість надає полотну природний фон: здиблений кінь, кругом гірські обриви, сніги, дує сильний вітер і царює непогода. Внизу, якщо придивитись, можна побачити висічені імена трьох великих полководців, які проходили по цій дорозі – це Ганнібал, Карл Великий і сам Бонапарт. </a:t>
            </a:r>
            <a:endParaRPr lang="uk-UA" sz="2000" smtClean="0">
              <a:latin typeface="Arial Narrow" pitchFamily="34" charset="0"/>
              <a:ea typeface="Calibri" pitchFamily="34" charset="0"/>
              <a:cs typeface="Times New Roman" pitchFamily="18" charset="0"/>
            </a:endParaRPr>
          </a:p>
          <a:p>
            <a:pPr>
              <a:lnSpc>
                <a:spcPct val="115000"/>
              </a:lnSpc>
              <a:spcAft>
                <a:spcPts val="1000"/>
              </a:spcAft>
            </a:pPr>
            <a:endParaRPr lang="ru-RU" sz="1200" smtClean="0">
              <a:ea typeface="Calibri" pitchFamily="34" charset="0"/>
              <a:cs typeface="Times New Roman" pitchFamily="18" charset="0"/>
            </a:endParaRPr>
          </a:p>
          <a:p>
            <a:endParaRPr lang="uk-UA" smtClean="0"/>
          </a:p>
        </p:txBody>
      </p:sp>
      <p:pic>
        <p:nvPicPr>
          <p:cNvPr id="8194" name="Picture 2"/>
          <p:cNvPicPr>
            <a:picLocks noChangeAspect="1" noChangeArrowheads="1"/>
          </p:cNvPicPr>
          <p:nvPr/>
        </p:nvPicPr>
        <p:blipFill>
          <a:blip r:embed="rId3">
            <a:extLst>
              <a:ext uri="{28A0092B-C50C-407E-A947-70E740481C1C}"/>
            </a:extLst>
          </a:blip>
          <a:srcRect/>
          <a:stretch>
            <a:fillRect/>
          </a:stretch>
        </p:blipFill>
        <p:spPr bwMode="auto">
          <a:xfrm>
            <a:off x="4435014" y="836712"/>
            <a:ext cx="4536130" cy="5379690"/>
          </a:xfrm>
          <a:prstGeom prst="rect">
            <a:avLst/>
          </a:prstGeom>
          <a:noFill/>
          <a:ln>
            <a:noFill/>
          </a:ln>
          <a:effectLst>
            <a:innerShdw blurRad="520700">
              <a:schemeClr val="tx2">
                <a:lumMod val="75000"/>
                <a:alpha val="60000"/>
              </a:schemeClr>
            </a:innerShdw>
          </a:effectLst>
          <a:extLst>
            <a:ext uri="{909E8E84-426E-40DD-AFC4-6F175D3DCCD1}"/>
            <a:ext uri="{91240B29-F687-4F45-9708-019B960494DF}"/>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88" y="273050"/>
            <a:ext cx="5040312" cy="852488"/>
          </a:xfrm>
        </p:spPr>
        <p:txBody>
          <a:bodyPr rtlCol="0">
            <a:noAutofit/>
          </a:bodyPr>
          <a:lstStyle/>
          <a:p>
            <a:pPr algn="ctr" fontAlgn="auto">
              <a:spcAft>
                <a:spcPts val="0"/>
              </a:spcAft>
              <a:defRPr/>
            </a:pPr>
            <a:r>
              <a:rPr lang="uk-UA" sz="3200" dirty="0">
                <a:solidFill>
                  <a:schemeClr val="accent2">
                    <a:lumMod val="75000"/>
                  </a:schemeClr>
                </a:solidFill>
                <a:effectLst>
                  <a:outerShdw blurRad="38100" dist="38100" dir="2700000" algn="tl">
                    <a:srgbClr val="000000">
                      <a:alpha val="43137"/>
                    </a:srgbClr>
                  </a:outerShdw>
                </a:effectLst>
                <a:latin typeface="Arial Narrow" pitchFamily="34" charset="0"/>
              </a:rPr>
              <a:t>«Портрет Наполеона в робочому кабінеті»</a:t>
            </a:r>
          </a:p>
        </p:txBody>
      </p:sp>
      <p:sp>
        <p:nvSpPr>
          <p:cNvPr id="27650" name="Объект 2"/>
          <p:cNvSpPr>
            <a:spLocks noGrp="1"/>
          </p:cNvSpPr>
          <p:nvPr>
            <p:ph idx="1"/>
          </p:nvPr>
        </p:nvSpPr>
        <p:spPr>
          <a:xfrm>
            <a:off x="6011863" y="2276475"/>
            <a:ext cx="2674937" cy="3849688"/>
          </a:xfrm>
        </p:spPr>
        <p:txBody>
          <a:bodyPr/>
          <a:lstStyle/>
          <a:p>
            <a:endParaRPr lang="uk-UA" smtClean="0"/>
          </a:p>
        </p:txBody>
      </p:sp>
      <p:sp>
        <p:nvSpPr>
          <p:cNvPr id="27651" name="Текст 3"/>
          <p:cNvSpPr>
            <a:spLocks noGrp="1"/>
          </p:cNvSpPr>
          <p:nvPr>
            <p:ph type="body" sz="half" idx="2"/>
          </p:nvPr>
        </p:nvSpPr>
        <p:spPr>
          <a:xfrm>
            <a:off x="395288" y="1341438"/>
            <a:ext cx="4464050" cy="5229225"/>
          </a:xfrm>
        </p:spPr>
        <p:txBody>
          <a:bodyPr/>
          <a:lstStyle/>
          <a:p>
            <a:r>
              <a:rPr lang="uk-UA" sz="2000" smtClean="0">
                <a:latin typeface="Arial Narrow" pitchFamily="34" charset="0"/>
              </a:rPr>
              <a:t>Картина написана в 1812 році маслом на полотні. Вважається, що дане зображення Наполеона саме правдиве і точне. Французький полководець постає глядачеві в своєму особистому кабінеті. Його інтер'єр відповідає натурі господаря. Наполеон приділив особливу увагу тому, що має бути зображено на його портреті. Дана робота Давида була не єдиною, де він зображував імператора Франції. Але вона стала завершальною. </a:t>
            </a:r>
          </a:p>
          <a:p>
            <a:r>
              <a:rPr lang="uk-UA" sz="2000" smtClean="0">
                <a:latin typeface="Arial Narrow" pitchFamily="34" charset="0"/>
              </a:rPr>
              <a:t>Тут Наполеон вже не молодий,  втомлений від колишніх боїв чоловік. </a:t>
            </a:r>
          </a:p>
          <a:p>
            <a:r>
              <a:rPr lang="uk-UA" sz="2000" smtClean="0">
                <a:latin typeface="Arial Narrow" pitchFamily="34" charset="0"/>
              </a:rPr>
              <a:t>Полотно перебуває на зберіганні в галереї Мистецтв. Вашингтон.</a:t>
            </a:r>
          </a:p>
        </p:txBody>
      </p:sp>
      <p:pic>
        <p:nvPicPr>
          <p:cNvPr id="27652" name="Picture 2"/>
          <p:cNvPicPr>
            <a:picLocks noChangeAspect="1" noChangeArrowheads="1"/>
          </p:cNvPicPr>
          <p:nvPr/>
        </p:nvPicPr>
        <p:blipFill>
          <a:blip r:embed="rId2"/>
          <a:srcRect/>
          <a:stretch>
            <a:fillRect/>
          </a:stretch>
        </p:blipFill>
        <p:spPr bwMode="auto">
          <a:xfrm>
            <a:off x="5076825" y="404813"/>
            <a:ext cx="3714750" cy="616585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13" y="115888"/>
            <a:ext cx="6840537" cy="649287"/>
          </a:xfrm>
        </p:spPr>
        <p:txBody>
          <a:bodyPr>
            <a:noAutofit/>
          </a:bodyPr>
          <a:lstStyle/>
          <a:p>
            <a:pPr algn="ctr"/>
            <a:r>
              <a:rPr lang="ru-RU" sz="3200" smtClean="0">
                <a:solidFill>
                  <a:schemeClr val="accent2"/>
                </a:solidFill>
                <a:effectLst>
                  <a:outerShdw blurRad="38100" dist="38100" dir="2700000" algn="tl">
                    <a:srgbClr val="000000"/>
                  </a:outerShdw>
                </a:effectLst>
                <a:latin typeface="Arial Narrow" pitchFamily="34" charset="0"/>
                <a:cs typeface="Times New Roman" pitchFamily="18" charset="0"/>
              </a:rPr>
              <a:t>Антон Рафаель Менгс (1728-1779)</a:t>
            </a:r>
            <a:endParaRPr lang="uk-UA" sz="3200" smtClean="0">
              <a:solidFill>
                <a:schemeClr val="accent2"/>
              </a:solidFill>
              <a:effectLst>
                <a:outerShdw blurRad="38100" dist="38100" dir="2700000" algn="tl">
                  <a:srgbClr val="000000"/>
                </a:outerShdw>
              </a:effectLst>
            </a:endParaRPr>
          </a:p>
        </p:txBody>
      </p:sp>
      <p:sp>
        <p:nvSpPr>
          <p:cNvPr id="28674" name="Объект 2"/>
          <p:cNvSpPr>
            <a:spLocks noGrp="1"/>
          </p:cNvSpPr>
          <p:nvPr>
            <p:ph idx="1"/>
          </p:nvPr>
        </p:nvSpPr>
        <p:spPr>
          <a:xfrm>
            <a:off x="5651500" y="2205038"/>
            <a:ext cx="1441450" cy="2736850"/>
          </a:xfrm>
        </p:spPr>
        <p:txBody>
          <a:bodyPr/>
          <a:lstStyle/>
          <a:p>
            <a:endParaRPr lang="uk-UA" smtClean="0"/>
          </a:p>
        </p:txBody>
      </p:sp>
      <p:sp>
        <p:nvSpPr>
          <p:cNvPr id="28675" name="Текст 3"/>
          <p:cNvSpPr>
            <a:spLocks noGrp="1"/>
          </p:cNvSpPr>
          <p:nvPr>
            <p:ph type="body" sz="half" idx="2"/>
          </p:nvPr>
        </p:nvSpPr>
        <p:spPr>
          <a:xfrm>
            <a:off x="323850" y="981075"/>
            <a:ext cx="3600450" cy="5145088"/>
          </a:xfrm>
        </p:spPr>
        <p:txBody>
          <a:bodyPr/>
          <a:lstStyle/>
          <a:p>
            <a:r>
              <a:rPr lang="uk-UA" sz="2400" smtClean="0">
                <a:latin typeface="Arial Narrow" pitchFamily="34" charset="0"/>
              </a:rPr>
              <a:t>німецький художник і теоретик мистецтва, один з основоположників неокласицизму. Свої погляди на мистецтво виклав в книзі «Думки про прекрасне і про смак в живопису» (1762), де висунув як головне завдання художника збирання частинок ідеального в житті - з метою відтворення того «смаку до досконалості», яким володіли давні греки і корифеї Відродження.</a:t>
            </a:r>
          </a:p>
        </p:txBody>
      </p:sp>
      <p:pic>
        <p:nvPicPr>
          <p:cNvPr id="9218" name="Picture 2"/>
          <p:cNvPicPr>
            <a:picLocks noChangeAspect="1" noChangeArrowheads="1"/>
          </p:cNvPicPr>
          <p:nvPr/>
        </p:nvPicPr>
        <p:blipFill>
          <a:blip r:embed="rId2"/>
          <a:srcRect/>
          <a:stretch>
            <a:fillRect/>
          </a:stretch>
        </p:blipFill>
        <p:spPr bwMode="auto">
          <a:xfrm>
            <a:off x="4716463" y="1054100"/>
            <a:ext cx="4019550" cy="5399088"/>
          </a:xfrm>
          <a:prstGeom prst="rect">
            <a:avLst/>
          </a:prstGeom>
          <a:noFill/>
          <a:ln>
            <a:noFill/>
          </a:ln>
          <a:effectLst>
            <a:outerShdw blurRad="165100" dist="35921" dir="7800000" sx="87000" sy="87000" algn="ctr" rotWithShape="0">
              <a:schemeClr val="accent6">
                <a:lumMod val="60000"/>
                <a:lumOff val="40000"/>
                <a:alpha val="71000"/>
              </a:schemeClr>
            </a:outerShdw>
          </a:effectLst>
          <a:extLst>
            <a:ext uri="{909E8E84-426E-40DD-AFC4-6F175D3DCCD1}"/>
            <a:ext uri="{91240B29-F687-4F45-9708-019B960494DF}"/>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90488"/>
            <a:ext cx="4175125" cy="647700"/>
          </a:xfrm>
        </p:spPr>
        <p:txBody>
          <a:bodyPr>
            <a:noAutofit/>
          </a:bodyPr>
          <a:lstStyle/>
          <a:p>
            <a:pPr algn="ctr"/>
            <a:r>
              <a:rPr lang="ru-RU" sz="3200" b="0" smtClean="0">
                <a:solidFill>
                  <a:schemeClr val="accent2"/>
                </a:solidFill>
                <a:effectLst>
                  <a:outerShdw blurRad="38100" dist="38100" dir="2700000" algn="tl">
                    <a:srgbClr val="000000"/>
                  </a:outerShdw>
                </a:effectLst>
                <a:latin typeface="Arial Narrow" pitchFamily="34" charset="0"/>
                <a:cs typeface="Times New Roman" pitchFamily="18" charset="0"/>
              </a:rPr>
              <a:t>«Персей і Андромеда»</a:t>
            </a:r>
            <a:endParaRPr lang="uk-UA" sz="3200" smtClean="0">
              <a:solidFill>
                <a:schemeClr val="accent2"/>
              </a:solidFill>
              <a:effectLst>
                <a:outerShdw blurRad="38100" dist="38100" dir="2700000" algn="tl">
                  <a:srgbClr val="000000"/>
                </a:outerShdw>
              </a:effectLst>
              <a:latin typeface="Arial Narrow" pitchFamily="34" charset="0"/>
            </a:endParaRPr>
          </a:p>
        </p:txBody>
      </p:sp>
      <p:sp>
        <p:nvSpPr>
          <p:cNvPr id="29698" name="Объект 2"/>
          <p:cNvSpPr>
            <a:spLocks noGrp="1"/>
          </p:cNvSpPr>
          <p:nvPr>
            <p:ph idx="1"/>
          </p:nvPr>
        </p:nvSpPr>
        <p:spPr>
          <a:xfrm>
            <a:off x="5219700" y="2565400"/>
            <a:ext cx="3467100" cy="3560763"/>
          </a:xfrm>
        </p:spPr>
        <p:txBody>
          <a:bodyPr/>
          <a:lstStyle/>
          <a:p>
            <a:endParaRPr lang="uk-UA" smtClean="0"/>
          </a:p>
        </p:txBody>
      </p:sp>
      <p:sp>
        <p:nvSpPr>
          <p:cNvPr id="29699" name="Текст 3"/>
          <p:cNvSpPr>
            <a:spLocks noGrp="1"/>
          </p:cNvSpPr>
          <p:nvPr>
            <p:ph type="body" sz="half" idx="2"/>
          </p:nvPr>
        </p:nvSpPr>
        <p:spPr>
          <a:xfrm>
            <a:off x="107950" y="692150"/>
            <a:ext cx="4895850" cy="6165850"/>
          </a:xfrm>
        </p:spPr>
        <p:txBody>
          <a:bodyPr/>
          <a:lstStyle/>
          <a:p>
            <a:r>
              <a:rPr lang="uk-UA" sz="2000" smtClean="0">
                <a:latin typeface="Arial Narrow" pitchFamily="34" charset="0"/>
                <a:cs typeface="Times New Roman" pitchFamily="18" charset="0"/>
              </a:rPr>
              <a:t>Державний Ермітаж володіє однією із кращих в світі колекцій картин Менгса, написаних в різні періоди його творчості. Найбільш знаменита із них – «Персей і Андромеда» на сюжет «Метаморфоз» Овідія. Вона була виставлена в Палаццо Берберіні в Римі в 1777 році і визвала захват глядачів. Менгс звернувся до античної спадщини в пошуках досконалих художніх форм. Зразком для фігури Персея послужила статуя Аполлона Бельведерського; фігура Андромеди запозичена з античного рельєфу на віллі Памфілі в Римі. Ідеально правильний малюнок, майстерність скульптурно-об’ємного моделювання фігур, величний риторичний жест головного героя – все вказує на те, що програмний твір майстра створено за строгими канонами класицизму, яких дуже притримувався Менгс.</a:t>
            </a:r>
            <a:endParaRPr lang="uk-UA" sz="2000" smtClean="0">
              <a:latin typeface="Arial Narrow" pitchFamily="34" charset="0"/>
            </a:endParaRPr>
          </a:p>
        </p:txBody>
      </p:sp>
      <p:pic>
        <p:nvPicPr>
          <p:cNvPr id="29700" name="Picture 2"/>
          <p:cNvPicPr>
            <a:picLocks noChangeAspect="1" noChangeArrowheads="1"/>
          </p:cNvPicPr>
          <p:nvPr/>
        </p:nvPicPr>
        <p:blipFill>
          <a:blip r:embed="rId2"/>
          <a:srcRect/>
          <a:stretch>
            <a:fillRect/>
          </a:stretch>
        </p:blipFill>
        <p:spPr bwMode="auto">
          <a:xfrm>
            <a:off x="5003800" y="620713"/>
            <a:ext cx="4051300" cy="5853112"/>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0113" y="247650"/>
            <a:ext cx="6418262" cy="563563"/>
          </a:xfrm>
        </p:spPr>
        <p:txBody>
          <a:bodyPr>
            <a:noAutofit/>
          </a:bodyPr>
          <a:lstStyle/>
          <a:p>
            <a:pPr algn="ctr"/>
            <a:r>
              <a:rPr lang="ru-RU" sz="3200" smtClean="0">
                <a:solidFill>
                  <a:schemeClr val="accent2"/>
                </a:solidFill>
                <a:effectLst>
                  <a:outerShdw blurRad="38100" dist="38100" dir="2700000" algn="tl">
                    <a:srgbClr val="000000"/>
                  </a:outerShdw>
                </a:effectLst>
                <a:latin typeface="Arial Narrow" pitchFamily="34" charset="0"/>
                <a:cs typeface="Times New Roman" pitchFamily="18" charset="0"/>
              </a:rPr>
              <a:t>Ангеліка Кауфман (1741-1807)</a:t>
            </a:r>
            <a:endParaRPr lang="uk-UA" sz="3200" smtClean="0">
              <a:solidFill>
                <a:schemeClr val="accent2"/>
              </a:solidFill>
              <a:effectLst>
                <a:outerShdw blurRad="38100" dist="38100" dir="2700000" algn="tl">
                  <a:srgbClr val="000000"/>
                </a:outerShdw>
              </a:effectLst>
              <a:latin typeface="Arial Narrow" pitchFamily="34" charset="0"/>
            </a:endParaRPr>
          </a:p>
        </p:txBody>
      </p:sp>
      <p:sp>
        <p:nvSpPr>
          <p:cNvPr id="30722" name="Объект 2"/>
          <p:cNvSpPr>
            <a:spLocks noGrp="1"/>
          </p:cNvSpPr>
          <p:nvPr>
            <p:ph idx="1"/>
          </p:nvPr>
        </p:nvSpPr>
        <p:spPr>
          <a:xfrm>
            <a:off x="5292725" y="2924175"/>
            <a:ext cx="1800225" cy="1657350"/>
          </a:xfrm>
        </p:spPr>
        <p:txBody>
          <a:bodyPr/>
          <a:lstStyle/>
          <a:p>
            <a:endParaRPr lang="uk-UA" smtClean="0"/>
          </a:p>
        </p:txBody>
      </p:sp>
      <p:sp>
        <p:nvSpPr>
          <p:cNvPr id="30723" name="Текст 3"/>
          <p:cNvSpPr>
            <a:spLocks noGrp="1"/>
          </p:cNvSpPr>
          <p:nvPr>
            <p:ph type="body" sz="half" idx="2"/>
          </p:nvPr>
        </p:nvSpPr>
        <p:spPr>
          <a:xfrm>
            <a:off x="323850" y="836613"/>
            <a:ext cx="4103688" cy="5832475"/>
          </a:xfrm>
        </p:spPr>
        <p:txBody>
          <a:bodyPr/>
          <a:lstStyle/>
          <a:p>
            <a:r>
              <a:rPr lang="uk-UA" sz="2200" smtClean="0">
                <a:latin typeface="Arial Narrow" pitchFamily="34" charset="0"/>
                <a:cs typeface="Times New Roman" pitchFamily="18" charset="0"/>
              </a:rPr>
              <a:t>Однією з перших відомих жінок-художниць була представниця німецького класицизму </a:t>
            </a:r>
            <a:r>
              <a:rPr lang="uk-UA" sz="2200" b="1" smtClean="0">
                <a:latin typeface="Arial Narrow" pitchFamily="34" charset="0"/>
                <a:cs typeface="Times New Roman" pitchFamily="18" charset="0"/>
              </a:rPr>
              <a:t>Ангеліка Кауфман (</a:t>
            </a:r>
            <a:r>
              <a:rPr lang="uk-UA" sz="2200" b="1" smtClean="0">
                <a:latin typeface="Arial Narrow" pitchFamily="34" charset="0"/>
              </a:rPr>
              <a:t>Ангеліка Марія Ганна Катарина Кауфман)</a:t>
            </a:r>
            <a:r>
              <a:rPr lang="uk-UA" sz="2200" smtClean="0">
                <a:latin typeface="Arial Narrow" pitchFamily="34" charset="0"/>
                <a:cs typeface="Times New Roman" pitchFamily="18" charset="0"/>
              </a:rPr>
              <a:t>. У творах художниці багато емоцій, штучності у поведінці; прагнення до античної простоти і гармонії поєднувалося зі своєрідним колоритом і різноманітними кольоровими ефектами. Кауфман працювала з гравюрами, в галузі розробки меблів та інтер’єрів, створювала складні графічні візерунки для розпису посуду. Вона створила також серію портретів сучасників. </a:t>
            </a:r>
            <a:r>
              <a:rPr lang="uk-UA" sz="2000" smtClean="0">
                <a:latin typeface="Arial Narrow" pitchFamily="34" charset="0"/>
                <a:cs typeface="Times New Roman" pitchFamily="18" charset="0"/>
              </a:rPr>
              <a:t/>
            </a:r>
            <a:br>
              <a:rPr lang="uk-UA" sz="2000" smtClean="0">
                <a:latin typeface="Arial Narrow" pitchFamily="34" charset="0"/>
                <a:cs typeface="Times New Roman" pitchFamily="18" charset="0"/>
              </a:rPr>
            </a:br>
            <a:endParaRPr lang="uk-UA" sz="2000" smtClean="0">
              <a:latin typeface="Arial Narrow" pitchFamily="34" charset="0"/>
            </a:endParaRPr>
          </a:p>
        </p:txBody>
      </p:sp>
      <p:sp>
        <p:nvSpPr>
          <p:cNvPr id="30724" name="Прямоугольник 4"/>
          <p:cNvSpPr>
            <a:spLocks noChangeArrowheads="1"/>
          </p:cNvSpPr>
          <p:nvPr/>
        </p:nvSpPr>
        <p:spPr bwMode="auto">
          <a:xfrm>
            <a:off x="5795963" y="6270625"/>
            <a:ext cx="2160587" cy="369888"/>
          </a:xfrm>
          <a:prstGeom prst="rect">
            <a:avLst/>
          </a:prstGeom>
          <a:noFill/>
          <a:ln w="9525">
            <a:noFill/>
            <a:miter lim="800000"/>
            <a:headEnd/>
            <a:tailEnd/>
          </a:ln>
        </p:spPr>
        <p:txBody>
          <a:bodyPr>
            <a:spAutoFit/>
          </a:bodyPr>
          <a:lstStyle/>
          <a:p>
            <a:r>
              <a:rPr lang="ru-RU">
                <a:latin typeface="Arial Narrow" pitchFamily="34" charset="0"/>
              </a:rPr>
              <a:t>автопортрет, 1781 р</a:t>
            </a:r>
            <a:r>
              <a:rPr lang="ru-RU">
                <a:latin typeface="Calibri" pitchFamily="34" charset="0"/>
              </a:rPr>
              <a:t>.</a:t>
            </a:r>
            <a:endParaRPr lang="uk-UA">
              <a:latin typeface="Calibri" pitchFamily="34" charset="0"/>
            </a:endParaRPr>
          </a:p>
        </p:txBody>
      </p:sp>
      <p:pic>
        <p:nvPicPr>
          <p:cNvPr id="30725" name="Picture 3"/>
          <p:cNvPicPr>
            <a:picLocks noChangeAspect="1" noChangeArrowheads="1"/>
          </p:cNvPicPr>
          <p:nvPr/>
        </p:nvPicPr>
        <p:blipFill>
          <a:blip r:embed="rId2"/>
          <a:srcRect r="7999"/>
          <a:stretch>
            <a:fillRect/>
          </a:stretch>
        </p:blipFill>
        <p:spPr bwMode="auto">
          <a:xfrm>
            <a:off x="4787900" y="981075"/>
            <a:ext cx="3917950" cy="52895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550" y="122238"/>
            <a:ext cx="6696075" cy="714375"/>
          </a:xfrm>
        </p:spPr>
        <p:txBody>
          <a:bodyPr>
            <a:noAutofit/>
          </a:bodyPr>
          <a:lstStyle/>
          <a:p>
            <a:r>
              <a:rPr lang="ru-RU" sz="3200" smtClean="0">
                <a:solidFill>
                  <a:schemeClr val="accent2"/>
                </a:solidFill>
                <a:effectLst>
                  <a:outerShdw blurRad="38100" dist="38100" dir="2700000" algn="tl">
                    <a:srgbClr val="000000"/>
                  </a:outerShdw>
                </a:effectLst>
                <a:latin typeface="Arial Narrow" pitchFamily="34" charset="0"/>
                <a:cs typeface="Times New Roman" pitchFamily="18" charset="0"/>
              </a:rPr>
              <a:t>«Жіночий портрет в образі весталки»</a:t>
            </a:r>
            <a:endParaRPr lang="uk-UA" sz="3200" smtClean="0">
              <a:solidFill>
                <a:schemeClr val="accent2"/>
              </a:solidFill>
              <a:effectLst>
                <a:outerShdw blurRad="38100" dist="38100" dir="2700000" algn="tl">
                  <a:srgbClr val="000000"/>
                </a:outerShdw>
              </a:effectLst>
              <a:latin typeface="Arial Narrow" pitchFamily="34" charset="0"/>
            </a:endParaRPr>
          </a:p>
        </p:txBody>
      </p:sp>
      <p:sp>
        <p:nvSpPr>
          <p:cNvPr id="31746" name="Объект 2"/>
          <p:cNvSpPr>
            <a:spLocks noGrp="1"/>
          </p:cNvSpPr>
          <p:nvPr>
            <p:ph idx="1"/>
          </p:nvPr>
        </p:nvSpPr>
        <p:spPr>
          <a:xfrm>
            <a:off x="5160963" y="6357938"/>
            <a:ext cx="3600450" cy="403225"/>
          </a:xfrm>
        </p:spPr>
        <p:txBody>
          <a:bodyPr/>
          <a:lstStyle/>
          <a:p>
            <a:pPr marL="0" indent="0" algn="ctr">
              <a:buFont typeface="Arial" charset="0"/>
              <a:buNone/>
            </a:pPr>
            <a:r>
              <a:rPr lang="uk-UA" sz="1800" smtClean="0">
                <a:latin typeface="Arial Narrow" pitchFamily="34" charset="0"/>
              </a:rPr>
              <a:t>Картинна галерея, Дрезден.</a:t>
            </a:r>
          </a:p>
        </p:txBody>
      </p:sp>
      <p:sp>
        <p:nvSpPr>
          <p:cNvPr id="4" name="Текст 3"/>
          <p:cNvSpPr>
            <a:spLocks noGrp="1"/>
          </p:cNvSpPr>
          <p:nvPr>
            <p:ph type="body" sz="half" idx="2"/>
          </p:nvPr>
        </p:nvSpPr>
        <p:spPr>
          <a:xfrm>
            <a:off x="250825" y="1030288"/>
            <a:ext cx="4033838" cy="5638800"/>
          </a:xfrm>
        </p:spPr>
        <p:txBody>
          <a:bodyPr>
            <a:normAutofit/>
          </a:bodyPr>
          <a:lstStyle/>
          <a:p>
            <a:pPr>
              <a:lnSpc>
                <a:spcPct val="115000"/>
              </a:lnSpc>
              <a:spcAft>
                <a:spcPts val="1000"/>
              </a:spcAft>
            </a:pPr>
            <a:r>
              <a:rPr lang="uk-UA" sz="1900" smtClean="0">
                <a:latin typeface="Arial Narrow" pitchFamily="34" charset="0"/>
                <a:cs typeface="Times New Roman" pitchFamily="18" charset="0"/>
              </a:rPr>
              <a:t>Весталки – жриці богині Вести. Вони користувались великою почестю і багатьма правами. Якщо весталкам зустрічався на шляху відомий на страту злочинець, вони мали право помилувати його. Внаслідок особистої недоторканості весталок багато хто віддавали їм на зберігання свої духовні заповіти і інші документи. Одяг весталок складався із довгої білої туніки і головної пов’язки, із – під якої спускались коси, а при жертвоприношеннях весталки закутувались покривалами. Інститут весталок існував до часів Феодосія. При розкопках знайдені залишки храму богині Вести разом з житлом весталок. </a:t>
            </a:r>
            <a:endParaRPr lang="uk-UA" sz="1900" smtClean="0">
              <a:latin typeface="Arial Narrow" pitchFamily="34" charset="0"/>
              <a:ea typeface="Calibri" pitchFamily="34" charset="0"/>
              <a:cs typeface="Times New Roman" pitchFamily="18" charset="0"/>
            </a:endParaRPr>
          </a:p>
          <a:p>
            <a:endParaRPr lang="uk-UA" sz="1300" smtClean="0"/>
          </a:p>
        </p:txBody>
      </p:sp>
      <p:pic>
        <p:nvPicPr>
          <p:cNvPr id="31748" name="Picture 2"/>
          <p:cNvPicPr>
            <a:picLocks noChangeAspect="1" noChangeArrowheads="1"/>
          </p:cNvPicPr>
          <p:nvPr/>
        </p:nvPicPr>
        <p:blipFill>
          <a:blip r:embed="rId2"/>
          <a:srcRect l="4051" b="2254"/>
          <a:stretch>
            <a:fillRect/>
          </a:stretch>
        </p:blipFill>
        <p:spPr bwMode="auto">
          <a:xfrm>
            <a:off x="4643438" y="981075"/>
            <a:ext cx="4117975" cy="5376863"/>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813"/>
            <a:ext cx="6923088" cy="1008062"/>
          </a:xfrm>
        </p:spPr>
        <p:txBody>
          <a:bodyPr>
            <a:normAutofit/>
          </a:bodyPr>
          <a:lstStyle/>
          <a:p>
            <a:pPr algn="ctr"/>
            <a:r>
              <a:rPr lang="ru-RU" sz="4800" smtClean="0">
                <a:solidFill>
                  <a:srgbClr val="E46C0A"/>
                </a:solidFill>
                <a:effectLst>
                  <a:outerShdw blurRad="38100" dist="38100" dir="2700000" algn="tl">
                    <a:srgbClr val="000000"/>
                  </a:outerShdw>
                </a:effectLst>
                <a:latin typeface="Arial Narrow" pitchFamily="34" charset="0"/>
                <a:cs typeface="Times New Roman" pitchFamily="18" charset="0"/>
              </a:rPr>
              <a:t>        мода класицизму</a:t>
            </a:r>
            <a:endParaRPr lang="uk-UA" sz="4800" smtClean="0">
              <a:solidFill>
                <a:srgbClr val="E46C0A"/>
              </a:solidFill>
              <a:effectLst>
                <a:outerShdw blurRad="38100" dist="38100" dir="2700000" algn="tl">
                  <a:srgbClr val="000000"/>
                </a:outerShdw>
              </a:effectLst>
              <a:latin typeface="Arial Narrow" pitchFamily="34" charset="0"/>
            </a:endParaRPr>
          </a:p>
        </p:txBody>
      </p:sp>
      <p:sp>
        <p:nvSpPr>
          <p:cNvPr id="32770" name="Объект 2"/>
          <p:cNvSpPr>
            <a:spLocks noGrp="1"/>
          </p:cNvSpPr>
          <p:nvPr>
            <p:ph idx="1"/>
          </p:nvPr>
        </p:nvSpPr>
        <p:spPr>
          <a:xfrm>
            <a:off x="4859338" y="4724400"/>
            <a:ext cx="3827462" cy="1401763"/>
          </a:xfrm>
        </p:spPr>
        <p:txBody>
          <a:bodyPr/>
          <a:lstStyle/>
          <a:p>
            <a:endParaRPr lang="uk-UA" smtClean="0"/>
          </a:p>
        </p:txBody>
      </p:sp>
      <p:sp>
        <p:nvSpPr>
          <p:cNvPr id="32771" name="Текст 3"/>
          <p:cNvSpPr>
            <a:spLocks noGrp="1"/>
          </p:cNvSpPr>
          <p:nvPr>
            <p:ph type="body" sz="half" idx="2"/>
          </p:nvPr>
        </p:nvSpPr>
        <p:spPr>
          <a:xfrm>
            <a:off x="1476375" y="3500438"/>
            <a:ext cx="1989138" cy="2625725"/>
          </a:xfrm>
        </p:spPr>
        <p:txBody>
          <a:bodyPr/>
          <a:lstStyle/>
          <a:p>
            <a:endParaRPr lang="uk-UA" smtClean="0"/>
          </a:p>
        </p:txBody>
      </p:sp>
      <p:pic>
        <p:nvPicPr>
          <p:cNvPr id="32772" name="Picture 2"/>
          <p:cNvPicPr>
            <a:picLocks noChangeAspect="1" noChangeArrowheads="1"/>
          </p:cNvPicPr>
          <p:nvPr/>
        </p:nvPicPr>
        <p:blipFill>
          <a:blip r:embed="rId2"/>
          <a:srcRect/>
          <a:stretch>
            <a:fillRect/>
          </a:stretch>
        </p:blipFill>
        <p:spPr bwMode="auto">
          <a:xfrm>
            <a:off x="323850" y="2205038"/>
            <a:ext cx="8177213" cy="3976687"/>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Текст 3"/>
          <p:cNvSpPr>
            <a:spLocks noGrp="1"/>
          </p:cNvSpPr>
          <p:nvPr>
            <p:ph type="body" sz="half" idx="2"/>
          </p:nvPr>
        </p:nvSpPr>
        <p:spPr>
          <a:xfrm>
            <a:off x="250825" y="260350"/>
            <a:ext cx="3889375" cy="6530975"/>
          </a:xfrm>
        </p:spPr>
        <p:txBody>
          <a:bodyPr/>
          <a:lstStyle/>
          <a:p>
            <a:pPr>
              <a:lnSpc>
                <a:spcPct val="115000"/>
              </a:lnSpc>
            </a:pPr>
            <a:r>
              <a:rPr lang="ru-RU" sz="2000" smtClean="0">
                <a:latin typeface="Arial Narrow" pitchFamily="34" charset="0"/>
                <a:cs typeface="Times New Roman" pitchFamily="18" charset="0"/>
              </a:rPr>
              <a:t>Одяг в епоху класицизму зазнав </a:t>
            </a:r>
            <a:r>
              <a:rPr lang="uk-UA" sz="2000" smtClean="0">
                <a:latin typeface="Arial Narrow" pitchFamily="34" charset="0"/>
                <a:cs typeface="Times New Roman" pitchFamily="18" charset="0"/>
              </a:rPr>
              <a:t>істотних змін, найбільше це стосувалося жителів Франції та Англії. </a:t>
            </a:r>
            <a:r>
              <a:rPr lang="uk-UA" sz="2000" smtClean="0">
                <a:latin typeface="Arial Narrow" pitchFamily="34" charset="0"/>
              </a:rPr>
              <a:t>Жорсткі каркаси для спідниць суконь виходять з ужитку, спідниця тепер драпірується не по боках, а ззаду, таку спідницю називають турнюр. Одяг того періоду можна побачити на картинах англійських художників Гейнсборо, Рейнольді. Причому для суконь найчастіше використовуються легкі тканини світлих тонів. Плаття також починають підперізуються поясом трохи вище талії, завищена талія буде вельми характерна для наступного за класицизмом стилю - ампір.</a:t>
            </a:r>
          </a:p>
        </p:txBody>
      </p:sp>
      <p:pic>
        <p:nvPicPr>
          <p:cNvPr id="33794" name="Picture 2"/>
          <p:cNvPicPr>
            <a:picLocks noChangeAspect="1" noChangeArrowheads="1"/>
          </p:cNvPicPr>
          <p:nvPr/>
        </p:nvPicPr>
        <p:blipFill>
          <a:blip r:embed="rId2"/>
          <a:srcRect/>
          <a:stretch>
            <a:fillRect/>
          </a:stretch>
        </p:blipFill>
        <p:spPr bwMode="auto">
          <a:xfrm>
            <a:off x="3924300" y="106363"/>
            <a:ext cx="2906713" cy="4017962"/>
          </a:xfrm>
          <a:prstGeom prst="rect">
            <a:avLst/>
          </a:prstGeom>
          <a:noFill/>
          <a:ln w="9525">
            <a:noFill/>
            <a:miter lim="800000"/>
            <a:headEnd/>
            <a:tailEnd/>
          </a:ln>
        </p:spPr>
      </p:pic>
      <p:pic>
        <p:nvPicPr>
          <p:cNvPr id="33795" name="Picture 3"/>
          <p:cNvPicPr>
            <a:picLocks noChangeAspect="1" noChangeArrowheads="1"/>
          </p:cNvPicPr>
          <p:nvPr/>
        </p:nvPicPr>
        <p:blipFill>
          <a:blip r:embed="rId3"/>
          <a:srcRect/>
          <a:stretch>
            <a:fillRect/>
          </a:stretch>
        </p:blipFill>
        <p:spPr bwMode="auto">
          <a:xfrm>
            <a:off x="6372225" y="3214688"/>
            <a:ext cx="2592388" cy="357663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53000">
              <a:srgbClr val="D4DEFF"/>
            </a:gs>
            <a:gs pos="83000">
              <a:srgbClr val="D4DEFF"/>
            </a:gs>
            <a:gs pos="100000">
              <a:srgbClr val="96AB94"/>
            </a:gs>
          </a:gsLst>
          <a:lin ang="9600000" scaled="0"/>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250825" y="1484313"/>
            <a:ext cx="4321175" cy="4681537"/>
          </a:xfrm>
        </p:spPr>
        <p:txBody>
          <a:bodyPr rtlCol="0">
            <a:normAutofit lnSpcReduction="10000"/>
          </a:bodyPr>
          <a:lstStyle/>
          <a:p>
            <a:pPr marL="0" indent="0" fontAlgn="auto">
              <a:spcAft>
                <a:spcPts val="0"/>
              </a:spcAft>
              <a:buFont typeface="Arial" pitchFamily="34" charset="0"/>
              <a:buNone/>
              <a:defRPr/>
            </a:pPr>
            <a:r>
              <a:rPr lang="uk-UA" sz="2400" dirty="0" smtClean="0">
                <a:solidFill>
                  <a:prstClr val="black"/>
                </a:solidFill>
                <a:latin typeface="Arial Narrow" pitchFamily="34" charset="0"/>
              </a:rPr>
              <a:t>Характерні риси живопису класицизму: цілісні композиції, яким підпорядковані виразні засоби та система кольорів, величні та ліричні пейзажі. </a:t>
            </a:r>
          </a:p>
          <a:p>
            <a:pPr marL="0" indent="0" fontAlgn="auto">
              <a:spcAft>
                <a:spcPts val="0"/>
              </a:spcAft>
              <a:buFont typeface="Arial" pitchFamily="34" charset="0"/>
              <a:buNone/>
              <a:defRPr/>
            </a:pPr>
            <a:r>
              <a:rPr lang="uk-UA" sz="2400" dirty="0" smtClean="0">
                <a:solidFill>
                  <a:prstClr val="black"/>
                </a:solidFill>
                <a:latin typeface="Arial Narrow" pitchFamily="34" charset="0"/>
              </a:rPr>
              <a:t>Теми картин: античні герої, історичні персонажі, міфологічні сюжети.</a:t>
            </a:r>
          </a:p>
          <a:p>
            <a:pPr marL="0" indent="0" fontAlgn="auto">
              <a:spcAft>
                <a:spcPts val="0"/>
              </a:spcAft>
              <a:buFont typeface="Arial" pitchFamily="34" charset="0"/>
              <a:buNone/>
              <a:defRPr/>
            </a:pPr>
            <a:r>
              <a:rPr lang="uk-UA" sz="2400" dirty="0" smtClean="0">
                <a:solidFill>
                  <a:prstClr val="black"/>
                </a:solidFill>
                <a:latin typeface="Arial Narrow" pitchFamily="34" charset="0"/>
              </a:rPr>
              <a:t>Жанри живопису: історичний живопис, портрет, пейзаж. </a:t>
            </a:r>
          </a:p>
          <a:p>
            <a:pPr marL="0" indent="0" fontAlgn="auto">
              <a:spcAft>
                <a:spcPts val="0"/>
              </a:spcAft>
              <a:buFont typeface="Arial" pitchFamily="34" charset="0"/>
              <a:buNone/>
              <a:defRPr/>
            </a:pPr>
            <a:r>
              <a:rPr lang="uk-UA" sz="2400" dirty="0" smtClean="0">
                <a:solidFill>
                  <a:prstClr val="black"/>
                </a:solidFill>
                <a:latin typeface="Arial Narrow" pitchFamily="34" charset="0"/>
              </a:rPr>
              <a:t>Художники: Н. Пуссен, К. Лоррен, А. Менгс, Ж.Л. Давід, Ш. Лебрен,   М. Кауфман та інші.</a:t>
            </a:r>
          </a:p>
          <a:p>
            <a:pPr fontAlgn="auto">
              <a:spcAft>
                <a:spcPts val="0"/>
              </a:spcAft>
              <a:buFont typeface="Arial" pitchFamily="34" charset="0"/>
              <a:buChar char="•"/>
              <a:defRPr/>
            </a:pPr>
            <a:endParaRPr lang="uk-UA" dirty="0"/>
          </a:p>
        </p:txBody>
      </p:sp>
      <p:sp>
        <p:nvSpPr>
          <p:cNvPr id="15363" name="Текст 3"/>
          <p:cNvSpPr>
            <a:spLocks noGrp="1"/>
          </p:cNvSpPr>
          <p:nvPr>
            <p:ph type="body" sz="half" idx="2"/>
          </p:nvPr>
        </p:nvSpPr>
        <p:spPr>
          <a:xfrm>
            <a:off x="179388" y="404813"/>
            <a:ext cx="8424862" cy="1728787"/>
          </a:xfrm>
        </p:spPr>
        <p:txBody>
          <a:bodyPr/>
          <a:lstStyle/>
          <a:p>
            <a:r>
              <a:rPr lang="uk-UA" sz="2400" b="1" smtClean="0">
                <a:latin typeface="Arial Narrow" pitchFamily="34" charset="0"/>
              </a:rPr>
              <a:t>Класицизм </a:t>
            </a:r>
            <a:r>
              <a:rPr lang="uk-UA" sz="2400" smtClean="0">
                <a:latin typeface="Arial Narrow" pitchFamily="34" charset="0"/>
              </a:rPr>
              <a:t>(лат. Classicus - зразковий) - художній стиль і естетичний напрям в європейському мистецтві XVII-XIX століть.</a:t>
            </a:r>
            <a:endParaRPr lang="ru-RU" sz="2400" smtClean="0">
              <a:latin typeface="Arial Narrow" pitchFamily="34" charset="0"/>
            </a:endParaRPr>
          </a:p>
          <a:p>
            <a:endParaRPr lang="uk-UA" smtClean="0"/>
          </a:p>
        </p:txBody>
      </p:sp>
      <p:pic>
        <p:nvPicPr>
          <p:cNvPr id="15364" name="Picture 2"/>
          <p:cNvPicPr>
            <a:picLocks noChangeAspect="1" noChangeArrowheads="1"/>
          </p:cNvPicPr>
          <p:nvPr/>
        </p:nvPicPr>
        <p:blipFill>
          <a:blip r:embed="rId2"/>
          <a:srcRect/>
          <a:stretch>
            <a:fillRect/>
          </a:stretch>
        </p:blipFill>
        <p:spPr bwMode="auto">
          <a:xfrm>
            <a:off x="5292725" y="4005263"/>
            <a:ext cx="3671888" cy="2649537"/>
          </a:xfrm>
          <a:prstGeom prst="rect">
            <a:avLst/>
          </a:prstGeom>
          <a:noFill/>
          <a:ln w="9525">
            <a:noFill/>
            <a:miter lim="800000"/>
            <a:headEnd/>
            <a:tailEnd/>
          </a:ln>
        </p:spPr>
      </p:pic>
      <p:pic>
        <p:nvPicPr>
          <p:cNvPr id="15365" name="Picture 3"/>
          <p:cNvPicPr>
            <a:picLocks noChangeAspect="1" noChangeArrowheads="1"/>
          </p:cNvPicPr>
          <p:nvPr/>
        </p:nvPicPr>
        <p:blipFill>
          <a:blip r:embed="rId3"/>
          <a:srcRect/>
          <a:stretch>
            <a:fillRect/>
          </a:stretch>
        </p:blipFill>
        <p:spPr bwMode="auto">
          <a:xfrm>
            <a:off x="4284663" y="1244600"/>
            <a:ext cx="3382962" cy="2573338"/>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Текст 3"/>
          <p:cNvSpPr>
            <a:spLocks noGrp="1"/>
          </p:cNvSpPr>
          <p:nvPr>
            <p:ph type="body" sz="half" idx="2"/>
          </p:nvPr>
        </p:nvSpPr>
        <p:spPr>
          <a:xfrm>
            <a:off x="107950" y="620713"/>
            <a:ext cx="3455988" cy="6048375"/>
          </a:xfrm>
        </p:spPr>
        <p:txBody>
          <a:bodyPr/>
          <a:lstStyle/>
          <a:p>
            <a:r>
              <a:rPr lang="ru-RU" sz="2400" smtClean="0">
                <a:latin typeface="Arial Narrow" pitchFamily="34" charset="0"/>
              </a:rPr>
              <a:t>Серед </a:t>
            </a:r>
            <a:r>
              <a:rPr lang="uk-UA" sz="2400" smtClean="0">
                <a:latin typeface="Arial Narrow" pitchFamily="34" charset="0"/>
              </a:rPr>
              <a:t>головних уборів перевага віддавалася діадемам, обручам і пишним</a:t>
            </a:r>
            <a:r>
              <a:rPr lang="ru-RU" sz="2400" smtClean="0">
                <a:latin typeface="Arial Narrow" pitchFamily="34" charset="0"/>
              </a:rPr>
              <a:t> </a:t>
            </a:r>
            <a:r>
              <a:rPr lang="uk-UA" sz="2400" smtClean="0">
                <a:latin typeface="Arial Narrow" pitchFamily="34" charset="0"/>
              </a:rPr>
              <a:t>пов’язкам із пір’ям</a:t>
            </a:r>
            <a:r>
              <a:rPr lang="ru-RU" sz="2400" smtClean="0">
                <a:latin typeface="Arial Narrow" pitchFamily="34" charset="0"/>
              </a:rPr>
              <a:t>. </a:t>
            </a:r>
            <a:endParaRPr lang="uk-UA" sz="2400" smtClean="0">
              <a:latin typeface="Arial Narrow" pitchFamily="34" charset="0"/>
            </a:endParaRPr>
          </a:p>
          <a:p>
            <a:r>
              <a:rPr lang="uk-UA" sz="2400" smtClean="0">
                <a:latin typeface="Arial Narrow" pitchFamily="34" charset="0"/>
              </a:rPr>
              <a:t>Зачіски спочатку ще залишалися високими і напудреними, але потім волосся перестають пудрити і починають завивати в локони. Також в моду входять капелюхи - величезні, з оксамиту і шовку, а також широкополі «англійські» капелюхи.</a:t>
            </a:r>
          </a:p>
        </p:txBody>
      </p:sp>
      <p:pic>
        <p:nvPicPr>
          <p:cNvPr id="34818" name="Picture 2"/>
          <p:cNvPicPr>
            <a:picLocks noChangeAspect="1" noChangeArrowheads="1"/>
          </p:cNvPicPr>
          <p:nvPr/>
        </p:nvPicPr>
        <p:blipFill>
          <a:blip r:embed="rId2"/>
          <a:srcRect/>
          <a:stretch>
            <a:fillRect/>
          </a:stretch>
        </p:blipFill>
        <p:spPr bwMode="auto">
          <a:xfrm>
            <a:off x="3708400" y="358775"/>
            <a:ext cx="5029200" cy="6096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50825" y="188913"/>
            <a:ext cx="8642350" cy="2303462"/>
          </a:xfrm>
        </p:spPr>
        <p:txBody>
          <a:bodyPr>
            <a:normAutofit/>
          </a:bodyPr>
          <a:lstStyle/>
          <a:p>
            <a:pPr>
              <a:lnSpc>
                <a:spcPct val="105000"/>
              </a:lnSpc>
              <a:spcAft>
                <a:spcPts val="1000"/>
              </a:spcAft>
            </a:pPr>
            <a:r>
              <a:rPr lang="uk-UA" sz="2400" smtClean="0">
                <a:latin typeface="Arial Narrow" pitchFamily="34" charset="0"/>
                <a:cs typeface="Times New Roman" pitchFamily="18" charset="0"/>
              </a:rPr>
              <a:t>Поступово класицизм у жіночому одязі витісняє античність, роблячи наряди більш пристосованими до європейського клімату. У моду входять кашмірові шалі та картаті тканини. Для їзди верхи дами одягають плаття-амазонки зі спідниці та жакета, що нагадує чоловічий </a:t>
            </a:r>
            <a:r>
              <a:rPr lang="ru-RU" sz="2400" smtClean="0">
                <a:latin typeface="Arial Narrow" pitchFamily="34" charset="0"/>
                <a:cs typeface="Times New Roman" pitchFamily="18" charset="0"/>
              </a:rPr>
              <a:t>фрак.</a:t>
            </a:r>
            <a:endParaRPr lang="ru-RU" sz="2400" smtClean="0">
              <a:latin typeface="Arial Narrow" pitchFamily="34" charset="0"/>
              <a:ea typeface="Calibri" pitchFamily="34" charset="0"/>
              <a:cs typeface="Times New Roman" pitchFamily="18" charset="0"/>
            </a:endParaRPr>
          </a:p>
          <a:p>
            <a:pPr>
              <a:lnSpc>
                <a:spcPct val="90000"/>
              </a:lnSpc>
            </a:pPr>
            <a:endParaRPr lang="uk-UA" smtClean="0"/>
          </a:p>
        </p:txBody>
      </p:sp>
      <p:pic>
        <p:nvPicPr>
          <p:cNvPr id="35842" name="Picture 2"/>
          <p:cNvPicPr>
            <a:picLocks noChangeAspect="1" noChangeArrowheads="1"/>
          </p:cNvPicPr>
          <p:nvPr/>
        </p:nvPicPr>
        <p:blipFill>
          <a:blip r:embed="rId3"/>
          <a:srcRect r="20068" b="8276"/>
          <a:stretch>
            <a:fillRect/>
          </a:stretch>
        </p:blipFill>
        <p:spPr bwMode="auto">
          <a:xfrm>
            <a:off x="250825" y="2133600"/>
            <a:ext cx="5695950" cy="4356100"/>
          </a:xfrm>
          <a:prstGeom prst="rect">
            <a:avLst/>
          </a:prstGeom>
          <a:noFill/>
          <a:ln w="9525">
            <a:noFill/>
            <a:miter lim="800000"/>
            <a:headEnd/>
            <a:tailEnd/>
          </a:ln>
        </p:spPr>
      </p:pic>
      <p:pic>
        <p:nvPicPr>
          <p:cNvPr id="35843" name="Picture 3"/>
          <p:cNvPicPr>
            <a:picLocks noChangeAspect="1" noChangeArrowheads="1"/>
          </p:cNvPicPr>
          <p:nvPr/>
        </p:nvPicPr>
        <p:blipFill>
          <a:blip r:embed="rId4"/>
          <a:srcRect/>
          <a:stretch>
            <a:fillRect/>
          </a:stretch>
        </p:blipFill>
        <p:spPr bwMode="auto">
          <a:xfrm>
            <a:off x="6227763" y="2133600"/>
            <a:ext cx="2484437" cy="42545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Текст 3"/>
          <p:cNvSpPr>
            <a:spLocks noGrp="1"/>
          </p:cNvSpPr>
          <p:nvPr>
            <p:ph type="body" sz="half" idx="2"/>
          </p:nvPr>
        </p:nvSpPr>
        <p:spPr>
          <a:xfrm>
            <a:off x="179388" y="260350"/>
            <a:ext cx="8856662" cy="5905500"/>
          </a:xfrm>
        </p:spPr>
        <p:txBody>
          <a:bodyPr/>
          <a:lstStyle/>
          <a:p>
            <a:pPr>
              <a:lnSpc>
                <a:spcPct val="115000"/>
              </a:lnSpc>
              <a:spcBef>
                <a:spcPct val="0"/>
              </a:spcBef>
            </a:pPr>
            <a:r>
              <a:rPr lang="uk-UA" sz="2000" smtClean="0">
                <a:latin typeface="Arial Narrow" pitchFamily="34" charset="0"/>
                <a:cs typeface="Times New Roman" pitchFamily="18" charset="0"/>
              </a:rPr>
              <a:t>Англійський чоловічий сукняний фрак витісняє шовковий французький каптан. Фрак має стоячий виложистий комір і відігнуті від талії поли. Модним також стає редингот — щось середнє між пальтом і сюртуком — з прямими полами і шалевим коміром. Жабо і манжети на сорочках вужчають, кюлоти також залишаються вузькими, а панчохи білими. Взуттям слугують черевики з великою пряжкою. Парики поступово відходять, натомість волосся зачісують </a:t>
            </a:r>
          </a:p>
          <a:p>
            <a:pPr>
              <a:lnSpc>
                <a:spcPct val="115000"/>
              </a:lnSpc>
              <a:spcBef>
                <a:spcPct val="0"/>
              </a:spcBef>
            </a:pPr>
            <a:r>
              <a:rPr lang="uk-UA" sz="2000" smtClean="0">
                <a:latin typeface="Arial Narrow" pitchFamily="34" charset="0"/>
                <a:cs typeface="Times New Roman" pitchFamily="18" charset="0"/>
              </a:rPr>
              <a:t>назад і зав’язують </a:t>
            </a:r>
          </a:p>
          <a:p>
            <a:pPr>
              <a:lnSpc>
                <a:spcPct val="115000"/>
              </a:lnSpc>
              <a:spcBef>
                <a:spcPct val="0"/>
              </a:spcBef>
            </a:pPr>
            <a:r>
              <a:rPr lang="uk-UA" sz="2000" smtClean="0">
                <a:latin typeface="Arial Narrow" pitchFamily="34" charset="0"/>
                <a:cs typeface="Times New Roman" pitchFamily="18" charset="0"/>
              </a:rPr>
              <a:t>чорною стрічкою.</a:t>
            </a:r>
          </a:p>
          <a:p>
            <a:pPr>
              <a:lnSpc>
                <a:spcPct val="115000"/>
              </a:lnSpc>
              <a:spcBef>
                <a:spcPct val="0"/>
              </a:spcBef>
            </a:pPr>
            <a:r>
              <a:rPr lang="uk-UA" sz="2000" smtClean="0">
                <a:latin typeface="Arial Narrow" pitchFamily="34" charset="0"/>
                <a:cs typeface="Times New Roman" pitchFamily="18" charset="0"/>
              </a:rPr>
              <a:t> Саме у добу </a:t>
            </a:r>
          </a:p>
          <a:p>
            <a:pPr>
              <a:lnSpc>
                <a:spcPct val="115000"/>
              </a:lnSpc>
              <a:spcBef>
                <a:spcPct val="0"/>
              </a:spcBef>
            </a:pPr>
            <a:r>
              <a:rPr lang="uk-UA" sz="2000" smtClean="0">
                <a:latin typeface="Arial Narrow" pitchFamily="34" charset="0"/>
                <a:cs typeface="Times New Roman" pitchFamily="18" charset="0"/>
              </a:rPr>
              <a:t>класицизму в </a:t>
            </a:r>
          </a:p>
          <a:p>
            <a:pPr>
              <a:lnSpc>
                <a:spcPct val="115000"/>
              </a:lnSpc>
              <a:spcBef>
                <a:spcPct val="0"/>
              </a:spcBef>
            </a:pPr>
            <a:r>
              <a:rPr lang="uk-UA" sz="2000" smtClean="0">
                <a:latin typeface="Arial Narrow" pitchFamily="34" charset="0"/>
                <a:cs typeface="Times New Roman" pitchFamily="18" charset="0"/>
              </a:rPr>
              <a:t>чоловічу моду </a:t>
            </a:r>
          </a:p>
          <a:p>
            <a:pPr>
              <a:lnSpc>
                <a:spcPct val="115000"/>
              </a:lnSpc>
              <a:spcBef>
                <a:spcPct val="0"/>
              </a:spcBef>
            </a:pPr>
            <a:r>
              <a:rPr lang="uk-UA" sz="2000" smtClean="0">
                <a:latin typeface="Arial Narrow" pitchFamily="34" charset="0"/>
                <a:cs typeface="Times New Roman" pitchFamily="18" charset="0"/>
              </a:rPr>
              <a:t>входять краватки</a:t>
            </a:r>
          </a:p>
          <a:p>
            <a:pPr>
              <a:lnSpc>
                <a:spcPct val="115000"/>
              </a:lnSpc>
              <a:spcBef>
                <a:spcPct val="0"/>
              </a:spcBef>
            </a:pPr>
            <a:r>
              <a:rPr lang="uk-UA" sz="2000" smtClean="0">
                <a:latin typeface="Arial Narrow" pitchFamily="34" charset="0"/>
                <a:cs typeface="Times New Roman" pitchFamily="18" charset="0"/>
              </a:rPr>
              <a:t> й хусточки.</a:t>
            </a:r>
            <a:endParaRPr lang="uk-UA" sz="2000" smtClean="0">
              <a:latin typeface="Arial Narrow" pitchFamily="34" charset="0"/>
              <a:ea typeface="Calibri" pitchFamily="34" charset="0"/>
              <a:cs typeface="Times New Roman" pitchFamily="18" charset="0"/>
            </a:endParaRPr>
          </a:p>
          <a:p>
            <a:pPr>
              <a:lnSpc>
                <a:spcPct val="115000"/>
              </a:lnSpc>
              <a:spcAft>
                <a:spcPts val="1000"/>
              </a:spcAft>
            </a:pPr>
            <a:endParaRPr lang="ru-RU" sz="1200" smtClean="0">
              <a:ea typeface="Calibri" pitchFamily="34" charset="0"/>
              <a:cs typeface="Times New Roman" pitchFamily="18" charset="0"/>
            </a:endParaRPr>
          </a:p>
          <a:p>
            <a:endParaRPr lang="uk-UA" smtClean="0"/>
          </a:p>
        </p:txBody>
      </p:sp>
      <p:pic>
        <p:nvPicPr>
          <p:cNvPr id="37890" name="Picture 3"/>
          <p:cNvPicPr>
            <a:picLocks noChangeAspect="1" noChangeArrowheads="1"/>
          </p:cNvPicPr>
          <p:nvPr/>
        </p:nvPicPr>
        <p:blipFill>
          <a:blip r:embed="rId2"/>
          <a:srcRect/>
          <a:stretch>
            <a:fillRect/>
          </a:stretch>
        </p:blipFill>
        <p:spPr bwMode="auto">
          <a:xfrm>
            <a:off x="2195513" y="2157413"/>
            <a:ext cx="6697662" cy="4630737"/>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2"/>
          <a:srcRect/>
          <a:stretch>
            <a:fillRect/>
          </a:stretch>
        </p:blipFill>
        <p:spPr bwMode="auto">
          <a:xfrm>
            <a:off x="323850" y="3817938"/>
            <a:ext cx="4041775" cy="2668587"/>
          </a:xfrm>
          <a:prstGeom prst="rect">
            <a:avLst/>
          </a:prstGeom>
          <a:noFill/>
          <a:ln w="9525">
            <a:noFill/>
            <a:miter lim="800000"/>
            <a:headEnd/>
            <a:tailEnd/>
          </a:ln>
        </p:spPr>
      </p:pic>
      <p:pic>
        <p:nvPicPr>
          <p:cNvPr id="39938" name="Picture 3"/>
          <p:cNvPicPr>
            <a:picLocks noChangeAspect="1" noChangeArrowheads="1"/>
          </p:cNvPicPr>
          <p:nvPr/>
        </p:nvPicPr>
        <p:blipFill>
          <a:blip r:embed="rId3"/>
          <a:srcRect/>
          <a:stretch>
            <a:fillRect/>
          </a:stretch>
        </p:blipFill>
        <p:spPr bwMode="auto">
          <a:xfrm>
            <a:off x="107950" y="295275"/>
            <a:ext cx="4103688" cy="3140075"/>
          </a:xfrm>
          <a:prstGeom prst="rect">
            <a:avLst/>
          </a:prstGeom>
          <a:noFill/>
          <a:ln w="9525">
            <a:noFill/>
            <a:miter lim="800000"/>
            <a:headEnd/>
            <a:tailEnd/>
          </a:ln>
        </p:spPr>
      </p:pic>
      <p:pic>
        <p:nvPicPr>
          <p:cNvPr id="39939" name="Picture 4"/>
          <p:cNvPicPr>
            <a:picLocks noChangeAspect="1" noChangeArrowheads="1"/>
          </p:cNvPicPr>
          <p:nvPr/>
        </p:nvPicPr>
        <p:blipFill>
          <a:blip r:embed="rId4"/>
          <a:srcRect/>
          <a:stretch>
            <a:fillRect/>
          </a:stretch>
        </p:blipFill>
        <p:spPr bwMode="auto">
          <a:xfrm>
            <a:off x="4860925" y="3559175"/>
            <a:ext cx="3984625" cy="2927350"/>
          </a:xfrm>
          <a:prstGeom prst="rect">
            <a:avLst/>
          </a:prstGeom>
          <a:noFill/>
          <a:ln w="9525">
            <a:noFill/>
            <a:miter lim="800000"/>
            <a:headEnd/>
            <a:tailEnd/>
          </a:ln>
        </p:spPr>
      </p:pic>
      <p:pic>
        <p:nvPicPr>
          <p:cNvPr id="39940" name="Picture 5"/>
          <p:cNvPicPr>
            <a:picLocks noChangeAspect="1" noChangeArrowheads="1"/>
          </p:cNvPicPr>
          <p:nvPr/>
        </p:nvPicPr>
        <p:blipFill>
          <a:blip r:embed="rId5"/>
          <a:srcRect/>
          <a:stretch>
            <a:fillRect/>
          </a:stretch>
        </p:blipFill>
        <p:spPr bwMode="auto">
          <a:xfrm>
            <a:off x="4616450" y="407988"/>
            <a:ext cx="4154488" cy="29146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2400" y="188913"/>
            <a:ext cx="5526088" cy="503237"/>
          </a:xfrm>
        </p:spPr>
        <p:txBody>
          <a:bodyPr rtlCol="0">
            <a:noAutofit/>
          </a:bodyPr>
          <a:lstStyle/>
          <a:p>
            <a:pPr algn="ctr" fontAlgn="auto">
              <a:spcAft>
                <a:spcPts val="0"/>
              </a:spcAft>
              <a:defRPr/>
            </a:pPr>
            <a:r>
              <a:rPr lang="uk-UA" sz="3200" dirty="0">
                <a:solidFill>
                  <a:schemeClr val="accent4"/>
                </a:solidFill>
                <a:effectLst>
                  <a:outerShdw blurRad="38100" dist="38100" dir="2700000" algn="tl">
                    <a:srgbClr val="000000">
                      <a:alpha val="43137"/>
                    </a:srgbClr>
                  </a:outerShdw>
                </a:effectLst>
                <a:latin typeface="Arial Narrow" pitchFamily="34" charset="0"/>
              </a:rPr>
              <a:t>Нікола </a:t>
            </a:r>
            <a:r>
              <a:rPr lang="uk-UA" sz="3200" dirty="0" smtClean="0">
                <a:solidFill>
                  <a:schemeClr val="accent4"/>
                </a:solidFill>
                <a:effectLst>
                  <a:outerShdw blurRad="38100" dist="38100" dir="2700000" algn="tl">
                    <a:srgbClr val="000000">
                      <a:alpha val="43137"/>
                    </a:srgbClr>
                  </a:outerShdw>
                </a:effectLst>
                <a:latin typeface="Arial Narrow" pitchFamily="34" charset="0"/>
              </a:rPr>
              <a:t>Пуссен (1594-1665)</a:t>
            </a:r>
            <a:endParaRPr lang="uk-UA" sz="3200" dirty="0">
              <a:solidFill>
                <a:schemeClr val="accent4"/>
              </a:solidFill>
              <a:effectLst>
                <a:outerShdw blurRad="38100" dist="38100" dir="2700000" algn="tl">
                  <a:srgbClr val="000000">
                    <a:alpha val="43137"/>
                  </a:srgbClr>
                </a:outerShdw>
              </a:effectLst>
              <a:latin typeface="Arial Narrow" pitchFamily="34" charset="0"/>
            </a:endParaRPr>
          </a:p>
        </p:txBody>
      </p:sp>
      <p:sp>
        <p:nvSpPr>
          <p:cNvPr id="3" name="Объект 2"/>
          <p:cNvSpPr>
            <a:spLocks noGrp="1"/>
          </p:cNvSpPr>
          <p:nvPr>
            <p:ph idx="1"/>
          </p:nvPr>
        </p:nvSpPr>
        <p:spPr>
          <a:xfrm>
            <a:off x="4500563" y="900113"/>
            <a:ext cx="4186237" cy="5624512"/>
          </a:xfrm>
        </p:spPr>
        <p:txBody>
          <a:bodyPr rtlCol="0">
            <a:normAutofit fontScale="92500" lnSpcReduction="10000"/>
          </a:bodyPr>
          <a:lstStyle/>
          <a:p>
            <a:pPr fontAlgn="auto">
              <a:spcAft>
                <a:spcPts val="0"/>
              </a:spcAft>
              <a:buFont typeface="Arial" pitchFamily="34" charset="0"/>
              <a:buChar char="•"/>
              <a:defRPr/>
            </a:pPr>
            <a:endParaRPr lang="uk-UA" dirty="0" smtClean="0"/>
          </a:p>
          <a:p>
            <a:pPr fontAlgn="auto">
              <a:spcAft>
                <a:spcPts val="0"/>
              </a:spcAft>
              <a:buFont typeface="Arial" pitchFamily="34" charset="0"/>
              <a:buChar char="•"/>
              <a:defRPr/>
            </a:pPr>
            <a:endParaRPr lang="uk-UA" dirty="0"/>
          </a:p>
          <a:p>
            <a:pPr fontAlgn="auto">
              <a:spcAft>
                <a:spcPts val="0"/>
              </a:spcAft>
              <a:buFont typeface="Arial" pitchFamily="34" charset="0"/>
              <a:buChar char="•"/>
              <a:defRPr/>
            </a:pPr>
            <a:endParaRPr lang="uk-UA" dirty="0" smtClean="0"/>
          </a:p>
          <a:p>
            <a:pPr fontAlgn="auto">
              <a:spcAft>
                <a:spcPts val="0"/>
              </a:spcAft>
              <a:buFont typeface="Arial" pitchFamily="34" charset="0"/>
              <a:buChar char="•"/>
              <a:defRPr/>
            </a:pPr>
            <a:endParaRPr lang="uk-UA" dirty="0"/>
          </a:p>
          <a:p>
            <a:pPr fontAlgn="auto">
              <a:spcAft>
                <a:spcPts val="0"/>
              </a:spcAft>
              <a:buFont typeface="Arial" pitchFamily="34" charset="0"/>
              <a:buChar char="•"/>
              <a:defRPr/>
            </a:pPr>
            <a:endParaRPr lang="uk-UA" dirty="0" smtClean="0"/>
          </a:p>
          <a:p>
            <a:pPr fontAlgn="auto">
              <a:spcAft>
                <a:spcPts val="0"/>
              </a:spcAft>
              <a:buFont typeface="Arial" pitchFamily="34" charset="0"/>
              <a:buChar char="•"/>
              <a:defRPr/>
            </a:pPr>
            <a:endParaRPr lang="uk-UA" dirty="0"/>
          </a:p>
          <a:p>
            <a:pPr fontAlgn="auto">
              <a:spcAft>
                <a:spcPts val="0"/>
              </a:spcAft>
              <a:buFont typeface="Arial" pitchFamily="34" charset="0"/>
              <a:buChar char="•"/>
              <a:defRPr/>
            </a:pPr>
            <a:endParaRPr lang="uk-UA" dirty="0" smtClean="0"/>
          </a:p>
          <a:p>
            <a:pPr fontAlgn="auto">
              <a:spcAft>
                <a:spcPts val="0"/>
              </a:spcAft>
              <a:buFont typeface="Arial" pitchFamily="34" charset="0"/>
              <a:buChar char="•"/>
              <a:defRPr/>
            </a:pPr>
            <a:endParaRPr lang="uk-UA" dirty="0"/>
          </a:p>
          <a:p>
            <a:pPr fontAlgn="auto">
              <a:spcAft>
                <a:spcPts val="0"/>
              </a:spcAft>
              <a:buFont typeface="Arial" pitchFamily="34" charset="0"/>
              <a:buChar char="•"/>
              <a:defRPr/>
            </a:pPr>
            <a:endParaRPr lang="uk-UA" dirty="0" smtClean="0"/>
          </a:p>
          <a:p>
            <a:pPr marL="0" indent="0" fontAlgn="auto">
              <a:spcAft>
                <a:spcPts val="0"/>
              </a:spcAft>
              <a:buFont typeface="Arial" pitchFamily="34" charset="0"/>
              <a:buNone/>
              <a:defRPr/>
            </a:pPr>
            <a:r>
              <a:rPr lang="ru-RU" sz="1600" dirty="0" smtClean="0"/>
              <a:t>                          </a:t>
            </a:r>
          </a:p>
          <a:p>
            <a:pPr marL="0" indent="0" fontAlgn="auto">
              <a:spcAft>
                <a:spcPts val="0"/>
              </a:spcAft>
              <a:buFont typeface="Arial" pitchFamily="34" charset="0"/>
              <a:buNone/>
              <a:defRPr/>
            </a:pPr>
            <a:r>
              <a:rPr lang="ru-RU" sz="1600" dirty="0" smtClean="0"/>
              <a:t> </a:t>
            </a:r>
          </a:p>
          <a:p>
            <a:pPr marL="0" indent="0" fontAlgn="auto">
              <a:spcAft>
                <a:spcPts val="0"/>
              </a:spcAft>
              <a:buFont typeface="Arial" pitchFamily="34" charset="0"/>
              <a:buNone/>
              <a:defRPr/>
            </a:pPr>
            <a:endParaRPr lang="ru-RU" sz="1600" dirty="0" smtClean="0"/>
          </a:p>
          <a:p>
            <a:pPr marL="0" indent="0" fontAlgn="auto">
              <a:spcAft>
                <a:spcPts val="0"/>
              </a:spcAft>
              <a:buFont typeface="Arial" pitchFamily="34" charset="0"/>
              <a:buNone/>
              <a:defRPr/>
            </a:pPr>
            <a:r>
              <a:rPr lang="ru-RU" sz="1600" dirty="0"/>
              <a:t> </a:t>
            </a:r>
            <a:r>
              <a:rPr lang="ru-RU" sz="1600" dirty="0" smtClean="0"/>
              <a:t>                                        Автопортрет </a:t>
            </a:r>
            <a:r>
              <a:rPr lang="ru-RU" sz="1600" dirty="0"/>
              <a:t>(1649).</a:t>
            </a:r>
            <a:endParaRPr lang="uk-UA" sz="1600" dirty="0"/>
          </a:p>
        </p:txBody>
      </p:sp>
      <p:sp>
        <p:nvSpPr>
          <p:cNvPr id="16387" name="Текст 3"/>
          <p:cNvSpPr>
            <a:spLocks noGrp="1"/>
          </p:cNvSpPr>
          <p:nvPr>
            <p:ph type="body" sz="half" idx="2"/>
          </p:nvPr>
        </p:nvSpPr>
        <p:spPr>
          <a:xfrm>
            <a:off x="323850" y="765175"/>
            <a:ext cx="4392613" cy="5832475"/>
          </a:xfrm>
        </p:spPr>
        <p:txBody>
          <a:bodyPr/>
          <a:lstStyle/>
          <a:p>
            <a:r>
              <a:rPr lang="uk-UA" sz="2000" smtClean="0">
                <a:latin typeface="Arial Narrow" pitchFamily="34" charset="0"/>
              </a:rPr>
              <a:t>Основоположником класицизму в живописі Франції називають Нікола Пуссена. У своїх картинах він прагнув до врівноваженості композиції, вивіряючи розміщення персонажів на полотні, як геометр розраховує своє креслення. Але його твори не перетворилися в розсудливі схеми завдяки радісним, світлим фарбам, чіткості та вишуканості малюнка, багатству зображуваних почуттів. </a:t>
            </a:r>
          </a:p>
          <a:p>
            <a:r>
              <a:rPr lang="uk-UA" sz="2000" smtClean="0">
                <a:latin typeface="Arial Narrow" pitchFamily="34" charset="0"/>
              </a:rPr>
              <a:t>У живописі Н. Пуссена переважала антична тематика. Він уявляв Давню Грецію як ідеально-прекрасний світ, населений мудрими і досконалими людьми.</a:t>
            </a:r>
            <a:r>
              <a:rPr lang="uk-UA" sz="2000" smtClean="0"/>
              <a:t> Однією з тем живопису митця була міфологія («Нарцис і Ехо», «Царство Флори», «Аркадські пастухи» тощо). </a:t>
            </a:r>
            <a:endParaRPr lang="uk-UA" sz="2000" smtClean="0">
              <a:latin typeface="Arial Narrow" pitchFamily="34" charset="0"/>
            </a:endParaRPr>
          </a:p>
          <a:p>
            <a:endParaRPr lang="uk-UA" smtClean="0"/>
          </a:p>
        </p:txBody>
      </p:sp>
      <p:pic>
        <p:nvPicPr>
          <p:cNvPr id="16388" name="Picture 2"/>
          <p:cNvPicPr>
            <a:picLocks noChangeAspect="1" noChangeArrowheads="1"/>
          </p:cNvPicPr>
          <p:nvPr/>
        </p:nvPicPr>
        <p:blipFill>
          <a:blip r:embed="rId2"/>
          <a:srcRect/>
          <a:stretch>
            <a:fillRect/>
          </a:stretch>
        </p:blipFill>
        <p:spPr bwMode="auto">
          <a:xfrm>
            <a:off x="4859338" y="981075"/>
            <a:ext cx="4071937" cy="497681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0" y="115888"/>
            <a:ext cx="5184775" cy="576262"/>
          </a:xfrm>
        </p:spPr>
        <p:txBody>
          <a:bodyPr rtlCol="0">
            <a:noAutofit/>
          </a:bodyPr>
          <a:lstStyle/>
          <a:p>
            <a:pPr algn="ctr" fontAlgn="auto">
              <a:spcAft>
                <a:spcPts val="0"/>
              </a:spcAft>
              <a:defRPr/>
            </a:pPr>
            <a:r>
              <a:rPr lang="ru-RU" sz="2800" dirty="0" smtClean="0">
                <a:solidFill>
                  <a:schemeClr val="accent2">
                    <a:lumMod val="75000"/>
                  </a:schemeClr>
                </a:solidFill>
                <a:effectLst>
                  <a:outerShdw blurRad="38100" dist="38100" dir="2700000" algn="tl">
                    <a:srgbClr val="000000">
                      <a:alpha val="43137"/>
                    </a:srgbClr>
                  </a:outerShdw>
                </a:effectLst>
                <a:latin typeface="Arial Narrow" pitchFamily="34" charset="0"/>
              </a:rPr>
              <a:t>«Нарцис </a:t>
            </a:r>
            <a:r>
              <a:rPr lang="ru-RU" sz="2800" dirty="0">
                <a:solidFill>
                  <a:schemeClr val="accent2">
                    <a:lumMod val="75000"/>
                  </a:schemeClr>
                </a:solidFill>
                <a:effectLst>
                  <a:outerShdw blurRad="38100" dist="38100" dir="2700000" algn="tl">
                    <a:srgbClr val="000000">
                      <a:alpha val="43137"/>
                    </a:srgbClr>
                  </a:outerShdw>
                </a:effectLst>
                <a:latin typeface="Arial Narrow" pitchFamily="34" charset="0"/>
              </a:rPr>
              <a:t>і </a:t>
            </a:r>
            <a:r>
              <a:rPr lang="ru-RU" sz="2800" dirty="0" smtClean="0">
                <a:solidFill>
                  <a:schemeClr val="accent2">
                    <a:lumMod val="75000"/>
                  </a:schemeClr>
                </a:solidFill>
                <a:effectLst>
                  <a:outerShdw blurRad="38100" dist="38100" dir="2700000" algn="tl">
                    <a:srgbClr val="000000">
                      <a:alpha val="43137"/>
                    </a:srgbClr>
                  </a:outerShdw>
                </a:effectLst>
                <a:latin typeface="Arial Narrow" pitchFamily="34" charset="0"/>
              </a:rPr>
              <a:t>Ехо» (1625-1627</a:t>
            </a:r>
            <a:r>
              <a:rPr lang="ru-RU" sz="2400" dirty="0" smtClean="0">
                <a:solidFill>
                  <a:schemeClr val="accent2">
                    <a:lumMod val="75000"/>
                  </a:schemeClr>
                </a:solidFill>
                <a:effectLst>
                  <a:outerShdw blurRad="38100" dist="38100" dir="2700000" algn="tl">
                    <a:srgbClr val="000000">
                      <a:alpha val="43137"/>
                    </a:srgbClr>
                  </a:outerShdw>
                </a:effectLst>
                <a:latin typeface="Arial Narrow" pitchFamily="34" charset="0"/>
              </a:rPr>
              <a:t>)</a:t>
            </a:r>
            <a:endParaRPr lang="uk-UA" sz="2400" dirty="0">
              <a:solidFill>
                <a:schemeClr val="accent2">
                  <a:lumMod val="75000"/>
                </a:schemeClr>
              </a:solidFill>
              <a:effectLst>
                <a:outerShdw blurRad="38100" dist="38100" dir="2700000" algn="tl">
                  <a:srgbClr val="000000">
                    <a:alpha val="43137"/>
                  </a:srgbClr>
                </a:outerShdw>
              </a:effectLst>
              <a:latin typeface="Arial Narrow" pitchFamily="34" charset="0"/>
            </a:endParaRPr>
          </a:p>
        </p:txBody>
      </p:sp>
      <p:sp>
        <p:nvSpPr>
          <p:cNvPr id="17410" name="Текст 3"/>
          <p:cNvSpPr>
            <a:spLocks noGrp="1"/>
          </p:cNvSpPr>
          <p:nvPr>
            <p:ph type="body" sz="half" idx="2"/>
          </p:nvPr>
        </p:nvSpPr>
        <p:spPr>
          <a:xfrm>
            <a:off x="323850" y="836613"/>
            <a:ext cx="8496300" cy="5905500"/>
          </a:xfrm>
        </p:spPr>
        <p:txBody>
          <a:bodyPr/>
          <a:lstStyle/>
          <a:p>
            <a:pPr>
              <a:spcBef>
                <a:spcPct val="0"/>
              </a:spcBef>
            </a:pPr>
            <a:r>
              <a:rPr lang="uk-UA" sz="2000" smtClean="0">
                <a:latin typeface="Arial Narrow" pitchFamily="34" charset="0"/>
              </a:rPr>
              <a:t>Нарцис - син річкового бога Кефиса і німфи Лавриона, прекрасний, але гордий і холодний юнак, який не любив нікого, крім самого себе. Багатьох німф зробив він нещасними, відкинувши їх любов. Однією з них була німфа Ехо, над якою тяжіло покарання Гери: Ехо не могла говорити, а на запитання відповідала, повторюючи їх останні слова. Богиня кохання Афродіта покарала Нарциса: він закохався в своє власне відображення в струмку. Не добившись від свого «обранця» взаємності, Нарцис вмирає від </a:t>
            </a:r>
          </a:p>
          <a:p>
            <a:pPr>
              <a:spcBef>
                <a:spcPct val="0"/>
              </a:spcBef>
            </a:pPr>
            <a:r>
              <a:rPr lang="uk-UA" sz="2000" smtClean="0">
                <a:latin typeface="Arial Narrow" pitchFamily="34" charset="0"/>
              </a:rPr>
              <a:t>нерозділеного кохання.</a:t>
            </a:r>
          </a:p>
          <a:p>
            <a:pPr>
              <a:spcBef>
                <a:spcPct val="0"/>
              </a:spcBef>
            </a:pPr>
            <a:r>
              <a:rPr lang="uk-UA" sz="2000" smtClean="0">
                <a:latin typeface="Arial Narrow" pitchFamily="34" charset="0"/>
              </a:rPr>
              <a:t> Це відбувається на очах</a:t>
            </a:r>
          </a:p>
          <a:p>
            <a:pPr>
              <a:spcBef>
                <a:spcPct val="0"/>
              </a:spcBef>
            </a:pPr>
            <a:r>
              <a:rPr lang="uk-UA" sz="2000" smtClean="0">
                <a:latin typeface="Arial Narrow" pitchFamily="34" charset="0"/>
              </a:rPr>
              <a:t> у нещасної німфи Ехо, </a:t>
            </a:r>
          </a:p>
          <a:p>
            <a:pPr>
              <a:spcBef>
                <a:spcPct val="0"/>
              </a:spcBef>
            </a:pPr>
            <a:r>
              <a:rPr lang="uk-UA" sz="2000" smtClean="0">
                <a:latin typeface="Arial Narrow" pitchFamily="34" charset="0"/>
              </a:rPr>
              <a:t>яка як і раніше любить </a:t>
            </a:r>
          </a:p>
          <a:p>
            <a:pPr>
              <a:spcBef>
                <a:spcPct val="0"/>
              </a:spcBef>
            </a:pPr>
            <a:r>
              <a:rPr lang="uk-UA" sz="2000" smtClean="0">
                <a:latin typeface="Arial Narrow" pitchFamily="34" charset="0"/>
              </a:rPr>
              <a:t>Нарциса. У тому місці,</a:t>
            </a:r>
          </a:p>
          <a:p>
            <a:pPr>
              <a:spcBef>
                <a:spcPct val="0"/>
              </a:spcBef>
            </a:pPr>
            <a:r>
              <a:rPr lang="uk-UA" sz="2000" smtClean="0">
                <a:latin typeface="Arial Narrow" pitchFamily="34" charset="0"/>
              </a:rPr>
              <a:t> де схилилася на землю</a:t>
            </a:r>
          </a:p>
          <a:p>
            <a:pPr>
              <a:spcBef>
                <a:spcPct val="0"/>
              </a:spcBef>
            </a:pPr>
            <a:r>
              <a:rPr lang="uk-UA" sz="2000" smtClean="0">
                <a:latin typeface="Arial Narrow" pitchFamily="34" charset="0"/>
              </a:rPr>
              <a:t> голова Нарциса, виросла</a:t>
            </a:r>
          </a:p>
          <a:p>
            <a:pPr>
              <a:spcBef>
                <a:spcPct val="0"/>
              </a:spcBef>
            </a:pPr>
            <a:r>
              <a:rPr lang="uk-UA" sz="2000" smtClean="0">
                <a:latin typeface="Arial Narrow" pitchFamily="34" charset="0"/>
              </a:rPr>
              <a:t> біла запашна квітка – </a:t>
            </a:r>
          </a:p>
          <a:p>
            <a:pPr>
              <a:spcBef>
                <a:spcPct val="0"/>
              </a:spcBef>
            </a:pPr>
            <a:r>
              <a:rPr lang="uk-UA" sz="2000" smtClean="0">
                <a:latin typeface="Arial Narrow" pitchFamily="34" charset="0"/>
              </a:rPr>
              <a:t>квітка смерті, нарцис.</a:t>
            </a:r>
          </a:p>
        </p:txBody>
      </p:sp>
      <p:pic>
        <p:nvPicPr>
          <p:cNvPr id="17411" name="Picture 2"/>
          <p:cNvPicPr>
            <a:picLocks noGrp="1" noChangeAspect="1" noChangeArrowheads="1"/>
          </p:cNvPicPr>
          <p:nvPr>
            <p:ph idx="1"/>
          </p:nvPr>
        </p:nvPicPr>
        <p:blipFill>
          <a:blip r:embed="rId2"/>
          <a:srcRect/>
          <a:stretch>
            <a:fillRect/>
          </a:stretch>
        </p:blipFill>
        <p:spPr>
          <a:xfrm>
            <a:off x="3132138" y="2852738"/>
            <a:ext cx="5543550" cy="3827462"/>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813" y="115888"/>
            <a:ext cx="5483225" cy="576262"/>
          </a:xfrm>
        </p:spPr>
        <p:txBody>
          <a:bodyPr>
            <a:noAutofit/>
          </a:bodyPr>
          <a:lstStyle/>
          <a:p>
            <a:pPr algn="ctr"/>
            <a:r>
              <a:rPr lang="ru-RU" sz="2800" smtClean="0">
                <a:solidFill>
                  <a:srgbClr val="953735"/>
                </a:solidFill>
                <a:effectLst>
                  <a:outerShdw blurRad="38100" dist="38100" dir="2700000" algn="tl">
                    <a:srgbClr val="000000"/>
                  </a:outerShdw>
                </a:effectLst>
                <a:latin typeface="Arial Narrow" pitchFamily="34" charset="0"/>
                <a:cs typeface="Times New Roman" pitchFamily="18" charset="0"/>
              </a:rPr>
              <a:t>«Царство Флори» (</a:t>
            </a:r>
            <a:r>
              <a:rPr lang="ru-RU" sz="2800" smtClean="0">
                <a:solidFill>
                  <a:srgbClr val="953735"/>
                </a:solidFill>
                <a:effectLst>
                  <a:outerShdw blurRad="38100" dist="38100" dir="2700000" algn="tl">
                    <a:srgbClr val="000000"/>
                  </a:outerShdw>
                </a:effectLst>
                <a:latin typeface="Arial Narrow" pitchFamily="34" charset="0"/>
              </a:rPr>
              <a:t>1630-1631)</a:t>
            </a:r>
            <a:endParaRPr lang="uk-UA" sz="2800" smtClean="0">
              <a:solidFill>
                <a:srgbClr val="953735"/>
              </a:solidFill>
              <a:effectLst>
                <a:outerShdw blurRad="38100" dist="38100" dir="2700000" algn="tl">
                  <a:srgbClr val="000000"/>
                </a:outerShdw>
              </a:effectLst>
              <a:latin typeface="Arial Narrow" pitchFamily="34" charset="0"/>
            </a:endParaRPr>
          </a:p>
        </p:txBody>
      </p:sp>
      <p:sp>
        <p:nvSpPr>
          <p:cNvPr id="18434" name="Объект 2"/>
          <p:cNvSpPr>
            <a:spLocks noGrp="1"/>
          </p:cNvSpPr>
          <p:nvPr>
            <p:ph idx="1"/>
          </p:nvPr>
        </p:nvSpPr>
        <p:spPr>
          <a:xfrm>
            <a:off x="3851275" y="1341438"/>
            <a:ext cx="4835525" cy="4784725"/>
          </a:xfrm>
        </p:spPr>
        <p:txBody>
          <a:bodyPr/>
          <a:lstStyle/>
          <a:p>
            <a:endParaRPr lang="uk-UA" smtClean="0"/>
          </a:p>
          <a:p>
            <a:endParaRPr lang="uk-UA" smtClean="0"/>
          </a:p>
          <a:p>
            <a:endParaRPr lang="uk-UA" smtClean="0"/>
          </a:p>
          <a:p>
            <a:endParaRPr lang="uk-UA" smtClean="0"/>
          </a:p>
          <a:p>
            <a:endParaRPr lang="uk-UA" smtClean="0"/>
          </a:p>
          <a:p>
            <a:endParaRPr lang="uk-UA" smtClean="0"/>
          </a:p>
          <a:p>
            <a:endParaRPr lang="uk-UA" smtClean="0"/>
          </a:p>
        </p:txBody>
      </p:sp>
      <p:sp>
        <p:nvSpPr>
          <p:cNvPr id="18435" name="Текст 3"/>
          <p:cNvSpPr>
            <a:spLocks noGrp="1"/>
          </p:cNvSpPr>
          <p:nvPr>
            <p:ph type="body" sz="half" idx="2"/>
          </p:nvPr>
        </p:nvSpPr>
        <p:spPr>
          <a:xfrm>
            <a:off x="323850" y="765175"/>
            <a:ext cx="8280400" cy="5895975"/>
          </a:xfrm>
        </p:spPr>
        <p:txBody>
          <a:bodyPr/>
          <a:lstStyle/>
          <a:p>
            <a:r>
              <a:rPr lang="uk-UA" sz="2000" smtClean="0">
                <a:latin typeface="Arial Narrow" pitchFamily="34" charset="0"/>
              </a:rPr>
              <a:t>Картину називають також «Метаморфоза  рослин». Вона прославляє рослинне царство і заснована на вірші Овідія, в якому міфологічні персонажі перетворені в квіти. У той час як Флора, оточена амурами, розсипаючи квіти танцює в центрі картини, Аякс кидається на свій меч. Нарцис дивиться на дзеркальну поверхню води в посудині, який тримає німфа Ехо. Інша закохана парочка, Крокос і Смілакс, розташувалася праворуч на передньому плані. За нею знаходяться знамениті своєю граціозною красою юнака: коханий Венери Адоніс (зі списом) і улюбленець </a:t>
            </a:r>
          </a:p>
          <a:p>
            <a:pPr>
              <a:spcBef>
                <a:spcPct val="0"/>
              </a:spcBef>
            </a:pPr>
            <a:r>
              <a:rPr lang="uk-UA" sz="2000" smtClean="0">
                <a:latin typeface="Arial Narrow" pitchFamily="34" charset="0"/>
              </a:rPr>
              <a:t>Аполлона Гіацинт.</a:t>
            </a:r>
          </a:p>
          <a:p>
            <a:pPr>
              <a:spcBef>
                <a:spcPct val="0"/>
              </a:spcBef>
            </a:pPr>
            <a:r>
              <a:rPr lang="uk-UA" sz="2000" smtClean="0">
                <a:latin typeface="Arial Narrow" pitchFamily="34" charset="0"/>
              </a:rPr>
              <a:t> Четвірка коней бога сонця, на</a:t>
            </a:r>
          </a:p>
          <a:p>
            <a:pPr>
              <a:spcBef>
                <a:spcPct val="0"/>
              </a:spcBef>
            </a:pPr>
            <a:r>
              <a:rPr lang="uk-UA" sz="2000" smtClean="0">
                <a:latin typeface="Arial Narrow" pitchFamily="34" charset="0"/>
              </a:rPr>
              <a:t> яку дивиться Кіфія, видніється</a:t>
            </a:r>
          </a:p>
          <a:p>
            <a:pPr>
              <a:spcBef>
                <a:spcPct val="0"/>
              </a:spcBef>
            </a:pPr>
            <a:r>
              <a:rPr lang="uk-UA" sz="2000" smtClean="0">
                <a:latin typeface="Arial Narrow" pitchFamily="34" charset="0"/>
              </a:rPr>
              <a:t> над хмарами в зодіаку. Кожна</a:t>
            </a:r>
          </a:p>
          <a:p>
            <a:pPr>
              <a:spcBef>
                <a:spcPct val="0"/>
              </a:spcBef>
            </a:pPr>
            <a:r>
              <a:rPr lang="uk-UA" sz="2000" smtClean="0">
                <a:latin typeface="Arial Narrow" pitchFamily="34" charset="0"/>
              </a:rPr>
              <a:t> фігура, хоча це і не особливо </a:t>
            </a:r>
          </a:p>
          <a:p>
            <a:pPr>
              <a:spcBef>
                <a:spcPct val="0"/>
              </a:spcBef>
            </a:pPr>
            <a:r>
              <a:rPr lang="uk-UA" sz="2000" smtClean="0">
                <a:latin typeface="Arial Narrow" pitchFamily="34" charset="0"/>
              </a:rPr>
              <a:t>впадає в очі на картині, </a:t>
            </a:r>
          </a:p>
          <a:p>
            <a:pPr>
              <a:spcBef>
                <a:spcPct val="0"/>
              </a:spcBef>
            </a:pPr>
            <a:r>
              <a:rPr lang="uk-UA" sz="2000" smtClean="0">
                <a:latin typeface="Arial Narrow" pitchFamily="34" charset="0"/>
              </a:rPr>
              <a:t>забезпечена квіткою, в який </a:t>
            </a:r>
          </a:p>
          <a:p>
            <a:pPr>
              <a:spcBef>
                <a:spcPct val="0"/>
              </a:spcBef>
            </a:pPr>
            <a:r>
              <a:rPr lang="uk-UA" sz="2000" smtClean="0">
                <a:latin typeface="Arial Narrow" pitchFamily="34" charset="0"/>
              </a:rPr>
              <a:t>вона перетворюється.</a:t>
            </a:r>
          </a:p>
        </p:txBody>
      </p:sp>
      <p:pic>
        <p:nvPicPr>
          <p:cNvPr id="18436" name="Picture 2"/>
          <p:cNvPicPr>
            <a:picLocks noChangeAspect="1" noChangeArrowheads="1"/>
          </p:cNvPicPr>
          <p:nvPr/>
        </p:nvPicPr>
        <p:blipFill>
          <a:blip r:embed="rId2"/>
          <a:srcRect/>
          <a:stretch>
            <a:fillRect/>
          </a:stretch>
        </p:blipFill>
        <p:spPr bwMode="auto">
          <a:xfrm>
            <a:off x="3492500" y="3001963"/>
            <a:ext cx="5327650" cy="371316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p:nvPr>
        </p:nvSpPr>
        <p:spPr>
          <a:xfrm>
            <a:off x="107950" y="115888"/>
            <a:ext cx="9036050" cy="936625"/>
          </a:xfrm>
        </p:spPr>
        <p:txBody>
          <a:bodyPr/>
          <a:lstStyle/>
          <a:p>
            <a:pPr>
              <a:lnSpc>
                <a:spcPct val="115000"/>
              </a:lnSpc>
              <a:spcAft>
                <a:spcPts val="1000"/>
              </a:spcAft>
            </a:pPr>
            <a:r>
              <a:rPr lang="uk-UA" smtClean="0">
                <a:latin typeface="Times New Roman" pitchFamily="18" charset="0"/>
                <a:cs typeface="Times New Roman" pitchFamily="18" charset="0"/>
              </a:rPr>
              <a:t>У пізніх роботах художник звертався до сюжетів з Біблії та античної історії.</a:t>
            </a:r>
            <a:r>
              <a:rPr lang="ru-RU" sz="1800" smtClean="0">
                <a:ea typeface="Calibri" pitchFamily="34" charset="0"/>
                <a:cs typeface="Times New Roman" pitchFamily="18" charset="0"/>
              </a:rPr>
              <a:t/>
            </a:r>
            <a:br>
              <a:rPr lang="ru-RU" sz="1800" smtClean="0">
                <a:ea typeface="Calibri" pitchFamily="34" charset="0"/>
                <a:cs typeface="Times New Roman" pitchFamily="18" charset="0"/>
              </a:rPr>
            </a:br>
            <a:endParaRPr lang="uk-UA" smtClean="0"/>
          </a:p>
        </p:txBody>
      </p:sp>
      <p:sp>
        <p:nvSpPr>
          <p:cNvPr id="19458" name="Объект 2"/>
          <p:cNvSpPr>
            <a:spLocks noGrp="1"/>
          </p:cNvSpPr>
          <p:nvPr>
            <p:ph idx="1"/>
          </p:nvPr>
        </p:nvSpPr>
        <p:spPr>
          <a:xfrm>
            <a:off x="4795838" y="6237288"/>
            <a:ext cx="4178300" cy="431800"/>
          </a:xfrm>
        </p:spPr>
        <p:txBody>
          <a:bodyPr/>
          <a:lstStyle/>
          <a:p>
            <a:pPr marL="0" indent="0">
              <a:buFont typeface="Arial" charset="0"/>
              <a:buNone/>
            </a:pPr>
            <a:r>
              <a:rPr lang="uk-UA" sz="1600" smtClean="0">
                <a:latin typeface="Arial Narrow" pitchFamily="34" charset="0"/>
              </a:rPr>
              <a:t>    </a:t>
            </a:r>
            <a:r>
              <a:rPr lang="uk-UA" sz="2200" smtClean="0">
                <a:latin typeface="Arial Narrow" pitchFamily="34" charset="0"/>
              </a:rPr>
              <a:t>Осінь (Дари землі обітованої) 1664</a:t>
            </a:r>
          </a:p>
        </p:txBody>
      </p:sp>
      <p:sp>
        <p:nvSpPr>
          <p:cNvPr id="19459" name="Текст 3"/>
          <p:cNvSpPr>
            <a:spLocks noGrp="1"/>
          </p:cNvSpPr>
          <p:nvPr>
            <p:ph type="body" sz="half" idx="2"/>
          </p:nvPr>
        </p:nvSpPr>
        <p:spPr>
          <a:xfrm>
            <a:off x="323850" y="4405313"/>
            <a:ext cx="3960813" cy="463550"/>
          </a:xfrm>
        </p:spPr>
        <p:txBody>
          <a:bodyPr/>
          <a:lstStyle/>
          <a:p>
            <a:pPr algn="ctr"/>
            <a:r>
              <a:rPr lang="uk-UA" sz="2400" smtClean="0">
                <a:latin typeface="Arial Narrow" pitchFamily="34" charset="0"/>
              </a:rPr>
              <a:t>Літо (Рут і Боаз) 1664</a:t>
            </a:r>
          </a:p>
        </p:txBody>
      </p:sp>
      <p:pic>
        <p:nvPicPr>
          <p:cNvPr id="19460" name="Picture 2"/>
          <p:cNvPicPr>
            <a:picLocks noChangeAspect="1" noChangeArrowheads="1"/>
          </p:cNvPicPr>
          <p:nvPr/>
        </p:nvPicPr>
        <p:blipFill>
          <a:blip r:embed="rId2"/>
          <a:srcRect/>
          <a:stretch>
            <a:fillRect/>
          </a:stretch>
        </p:blipFill>
        <p:spPr bwMode="auto">
          <a:xfrm>
            <a:off x="4627563" y="2755900"/>
            <a:ext cx="4459287" cy="3260725"/>
          </a:xfrm>
          <a:prstGeom prst="rect">
            <a:avLst/>
          </a:prstGeom>
          <a:noFill/>
          <a:ln w="9525">
            <a:noFill/>
            <a:miter lim="800000"/>
            <a:headEnd/>
            <a:tailEnd/>
          </a:ln>
        </p:spPr>
      </p:pic>
      <p:pic>
        <p:nvPicPr>
          <p:cNvPr id="19461" name="Picture 3"/>
          <p:cNvPicPr>
            <a:picLocks noChangeAspect="1" noChangeArrowheads="1"/>
          </p:cNvPicPr>
          <p:nvPr/>
        </p:nvPicPr>
        <p:blipFill>
          <a:blip r:embed="rId3"/>
          <a:srcRect/>
          <a:stretch>
            <a:fillRect/>
          </a:stretch>
        </p:blipFill>
        <p:spPr bwMode="auto">
          <a:xfrm>
            <a:off x="12700" y="755650"/>
            <a:ext cx="4783138" cy="33972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0" y="188913"/>
            <a:ext cx="4691063" cy="635000"/>
          </a:xfrm>
        </p:spPr>
        <p:txBody>
          <a:bodyPr>
            <a:normAutofit/>
          </a:bodyPr>
          <a:lstStyle/>
          <a:p>
            <a:r>
              <a:rPr lang="ru-RU" sz="3200" smtClean="0">
                <a:solidFill>
                  <a:schemeClr val="accent2"/>
                </a:solidFill>
                <a:effectLst>
                  <a:outerShdw blurRad="38100" dist="38100" dir="2700000" algn="tl">
                    <a:srgbClr val="000000"/>
                  </a:outerShdw>
                </a:effectLst>
                <a:latin typeface="Arial Narrow" pitchFamily="34" charset="0"/>
                <a:cs typeface="Times New Roman" pitchFamily="18" charset="0"/>
              </a:rPr>
              <a:t>Клод Лоррен (1600-1682)</a:t>
            </a:r>
            <a:endParaRPr lang="uk-UA" sz="3200" smtClean="0">
              <a:solidFill>
                <a:schemeClr val="accent2"/>
              </a:solidFill>
              <a:effectLst>
                <a:outerShdw blurRad="38100" dist="38100" dir="2700000" algn="tl">
                  <a:srgbClr val="000000"/>
                </a:outerShdw>
              </a:effectLst>
              <a:latin typeface="Arial Narrow" pitchFamily="34" charset="0"/>
            </a:endParaRPr>
          </a:p>
        </p:txBody>
      </p:sp>
      <p:sp>
        <p:nvSpPr>
          <p:cNvPr id="20482" name="Объект 2"/>
          <p:cNvSpPr>
            <a:spLocks noGrp="1"/>
          </p:cNvSpPr>
          <p:nvPr>
            <p:ph idx="1"/>
          </p:nvPr>
        </p:nvSpPr>
        <p:spPr>
          <a:xfrm>
            <a:off x="6011863" y="2565400"/>
            <a:ext cx="1368425" cy="1943100"/>
          </a:xfrm>
        </p:spPr>
        <p:txBody>
          <a:bodyPr/>
          <a:lstStyle/>
          <a:p>
            <a:endParaRPr lang="uk-UA" smtClean="0"/>
          </a:p>
        </p:txBody>
      </p:sp>
      <p:sp>
        <p:nvSpPr>
          <p:cNvPr id="20483" name="Текст 3"/>
          <p:cNvSpPr>
            <a:spLocks noGrp="1"/>
          </p:cNvSpPr>
          <p:nvPr>
            <p:ph type="body" sz="half" idx="2"/>
          </p:nvPr>
        </p:nvSpPr>
        <p:spPr>
          <a:xfrm>
            <a:off x="179388" y="1052513"/>
            <a:ext cx="4679950" cy="5472112"/>
          </a:xfrm>
        </p:spPr>
        <p:txBody>
          <a:bodyPr/>
          <a:lstStyle/>
          <a:p>
            <a:pPr>
              <a:lnSpc>
                <a:spcPct val="115000"/>
              </a:lnSpc>
            </a:pPr>
            <a:r>
              <a:rPr lang="ru-RU" sz="2000" smtClean="0">
                <a:latin typeface="Arial Narrow" pitchFamily="34" charset="0"/>
                <a:cs typeface="Times New Roman" pitchFamily="18" charset="0"/>
              </a:rPr>
              <a:t>Його полотна втілюють ті ж ідеї та композиційні принципи, </a:t>
            </a:r>
            <a:r>
              <a:rPr lang="uk-UA" sz="2000" smtClean="0">
                <a:latin typeface="Arial Narrow" pitchFamily="34" charset="0"/>
                <a:cs typeface="Times New Roman" pitchFamily="18" charset="0"/>
              </a:rPr>
              <a:t>що</a:t>
            </a:r>
            <a:r>
              <a:rPr lang="ru-RU" sz="2000" smtClean="0">
                <a:latin typeface="Arial Narrow" pitchFamily="34" charset="0"/>
                <a:cs typeface="Times New Roman" pitchFamily="18" charset="0"/>
              </a:rPr>
              <a:t> і </a:t>
            </a:r>
            <a:r>
              <a:rPr lang="uk-UA" sz="2000" smtClean="0">
                <a:latin typeface="Arial Narrow" pitchFamily="34" charset="0"/>
                <a:cs typeface="Times New Roman" pitchFamily="18" charset="0"/>
              </a:rPr>
              <a:t>пейзажі              Н. Пуссена, але відрізняються більшою </a:t>
            </a:r>
            <a:r>
              <a:rPr lang="ru-RU" sz="2000" smtClean="0">
                <a:latin typeface="Arial Narrow" pitchFamily="34" charset="0"/>
                <a:cs typeface="Times New Roman" pitchFamily="18" charset="0"/>
              </a:rPr>
              <a:t>тонкістю колориту і </a:t>
            </a:r>
            <a:r>
              <a:rPr lang="uk-UA" sz="2000" smtClean="0">
                <a:latin typeface="Arial Narrow" pitchFamily="34" charset="0"/>
                <a:cs typeface="Times New Roman" pitchFamily="18" charset="0"/>
              </a:rPr>
              <a:t>віртуозно побудованою </a:t>
            </a:r>
            <a:r>
              <a:rPr lang="ru-RU" sz="2000" smtClean="0">
                <a:latin typeface="Arial Narrow" pitchFamily="34" charset="0"/>
                <a:cs typeface="Times New Roman" pitchFamily="18" charset="0"/>
              </a:rPr>
              <a:t>перспективою. </a:t>
            </a:r>
            <a:r>
              <a:rPr lang="uk-UA" sz="2000" smtClean="0">
                <a:latin typeface="Arial Narrow" pitchFamily="34" charset="0"/>
              </a:rPr>
              <a:t>Клод Желле, відомий як Лоррен, присвятив свою творчість виключно пейзажу, що було великою рідкістю в сучасному йому мистецтві. Незважаючи на те що більшу частину свого життя художник провів в Римі, він, тим не менше, вважається основоположником традиції саме французького пейзажу, що полягає в інтелектуальному підході до зображення природи.</a:t>
            </a:r>
            <a:endParaRPr lang="ru-RU" sz="2000" smtClean="0">
              <a:latin typeface="Arial Narrow" pitchFamily="34" charset="0"/>
              <a:ea typeface="Calibri" pitchFamily="34" charset="0"/>
              <a:cs typeface="Times New Roman" pitchFamily="18" charset="0"/>
            </a:endParaRPr>
          </a:p>
          <a:p>
            <a:endParaRPr lang="uk-UA" smtClean="0"/>
          </a:p>
        </p:txBody>
      </p:sp>
      <p:pic>
        <p:nvPicPr>
          <p:cNvPr id="20484" name="Picture 2"/>
          <p:cNvPicPr>
            <a:picLocks noChangeAspect="1" noChangeArrowheads="1"/>
          </p:cNvPicPr>
          <p:nvPr/>
        </p:nvPicPr>
        <p:blipFill>
          <a:blip r:embed="rId2"/>
          <a:srcRect/>
          <a:stretch>
            <a:fillRect/>
          </a:stretch>
        </p:blipFill>
        <p:spPr bwMode="auto">
          <a:xfrm>
            <a:off x="5003800" y="1125538"/>
            <a:ext cx="3935413" cy="542607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5875" y="188913"/>
            <a:ext cx="4537075" cy="563562"/>
          </a:xfrm>
        </p:spPr>
        <p:txBody>
          <a:bodyPr>
            <a:noAutofit/>
          </a:bodyPr>
          <a:lstStyle/>
          <a:p>
            <a:pPr algn="ctr"/>
            <a:r>
              <a:rPr lang="ru-RU" sz="3200" smtClean="0">
                <a:solidFill>
                  <a:srgbClr val="953735"/>
                </a:solidFill>
                <a:effectLst>
                  <a:outerShdw blurRad="38100" dist="38100" dir="2700000" algn="tl">
                    <a:srgbClr val="000000"/>
                  </a:outerShdw>
                </a:effectLst>
                <a:latin typeface="Arial Narrow" pitchFamily="34" charset="0"/>
                <a:cs typeface="Times New Roman" pitchFamily="18" charset="0"/>
              </a:rPr>
              <a:t>«Ранок у гавані»</a:t>
            </a:r>
            <a:r>
              <a:rPr lang="ru-RU" sz="3200" smtClean="0">
                <a:solidFill>
                  <a:srgbClr val="953735"/>
                </a:solidFill>
                <a:effectLst>
                  <a:outerShdw blurRad="38100" dist="38100" dir="2700000" algn="tl">
                    <a:srgbClr val="000000"/>
                  </a:outerShdw>
                </a:effectLst>
                <a:latin typeface="Arial Narrow" pitchFamily="34" charset="0"/>
              </a:rPr>
              <a:t> (1630р.)</a:t>
            </a:r>
            <a:endParaRPr lang="uk-UA" sz="3200" smtClean="0">
              <a:solidFill>
                <a:srgbClr val="953735"/>
              </a:solidFill>
              <a:effectLst>
                <a:outerShdw blurRad="38100" dist="38100" dir="2700000" algn="tl">
                  <a:srgbClr val="000000"/>
                </a:outerShdw>
              </a:effectLst>
              <a:latin typeface="Arial Narrow" pitchFamily="34" charset="0"/>
            </a:endParaRPr>
          </a:p>
        </p:txBody>
      </p:sp>
      <p:sp>
        <p:nvSpPr>
          <p:cNvPr id="21506" name="Объект 2"/>
          <p:cNvSpPr>
            <a:spLocks noGrp="1"/>
          </p:cNvSpPr>
          <p:nvPr>
            <p:ph idx="1"/>
          </p:nvPr>
        </p:nvSpPr>
        <p:spPr>
          <a:xfrm>
            <a:off x="4051300" y="2224088"/>
            <a:ext cx="4114800" cy="4281487"/>
          </a:xfrm>
        </p:spPr>
        <p:txBody>
          <a:bodyPr/>
          <a:lstStyle/>
          <a:p>
            <a:endParaRPr lang="uk-UA" smtClean="0"/>
          </a:p>
        </p:txBody>
      </p:sp>
      <p:sp>
        <p:nvSpPr>
          <p:cNvPr id="21507" name="Текст 3"/>
          <p:cNvSpPr>
            <a:spLocks noGrp="1"/>
          </p:cNvSpPr>
          <p:nvPr>
            <p:ph type="body" sz="half" idx="2"/>
          </p:nvPr>
        </p:nvSpPr>
        <p:spPr>
          <a:xfrm>
            <a:off x="179388" y="836613"/>
            <a:ext cx="8677275" cy="5688012"/>
          </a:xfrm>
        </p:spPr>
        <p:txBody>
          <a:bodyPr/>
          <a:lstStyle/>
          <a:p>
            <a:pPr>
              <a:lnSpc>
                <a:spcPct val="115000"/>
              </a:lnSpc>
              <a:spcBef>
                <a:spcPct val="0"/>
              </a:spcBef>
            </a:pPr>
            <a:r>
              <a:rPr lang="uk-UA" sz="2200" smtClean="0">
                <a:latin typeface="Arial Narrow" pitchFamily="34" charset="0"/>
                <a:cs typeface="Times New Roman" pitchFamily="18" charset="0"/>
              </a:rPr>
              <a:t>Зображаючи на своєму полотні ранній ранок в морській гавані, художник створив нереальний, підказаний власною фантазією пейзаж, з мотивати </a:t>
            </a:r>
            <a:r>
              <a:rPr lang="ru-RU" sz="2200" smtClean="0">
                <a:latin typeface="Arial Narrow" pitchFamily="34" charset="0"/>
                <a:cs typeface="Times New Roman" pitchFamily="18" charset="0"/>
              </a:rPr>
              <a:t>римських </a:t>
            </a:r>
            <a:r>
              <a:rPr lang="uk-UA" sz="2200" smtClean="0">
                <a:latin typeface="Arial Narrow" pitchFamily="34" charset="0"/>
              </a:rPr>
              <a:t>околиць </a:t>
            </a:r>
            <a:r>
              <a:rPr lang="uk-UA" sz="2200" smtClean="0">
                <a:latin typeface="Arial Narrow" pitchFamily="34" charset="0"/>
                <a:cs typeface="Times New Roman" pitchFamily="18" charset="0"/>
              </a:rPr>
              <a:t>. Всі будівлі на картині – античні побудови, напівзруйновані</a:t>
            </a:r>
            <a:r>
              <a:rPr lang="ru-RU" sz="2200" smtClean="0">
                <a:latin typeface="Arial Narrow" pitchFamily="34" charset="0"/>
                <a:cs typeface="Times New Roman" pitchFamily="18" charset="0"/>
              </a:rPr>
              <a:t>, </a:t>
            </a:r>
            <a:r>
              <a:rPr lang="uk-UA" sz="2200" smtClean="0">
                <a:latin typeface="Arial Narrow" pitchFamily="34" charset="0"/>
                <a:cs typeface="Times New Roman" pitchFamily="18" charset="0"/>
              </a:rPr>
              <a:t>зарослі і вже втрачаючи</a:t>
            </a:r>
          </a:p>
          <a:p>
            <a:pPr>
              <a:lnSpc>
                <a:spcPct val="115000"/>
              </a:lnSpc>
              <a:spcBef>
                <a:spcPct val="0"/>
              </a:spcBef>
            </a:pPr>
            <a:r>
              <a:rPr lang="uk-UA" sz="2200" smtClean="0">
                <a:latin typeface="Arial Narrow" pitchFamily="34" charset="0"/>
                <a:cs typeface="Times New Roman" pitchFamily="18" charset="0"/>
              </a:rPr>
              <a:t> колишню велич. Моряки на</a:t>
            </a:r>
          </a:p>
          <a:p>
            <a:pPr>
              <a:lnSpc>
                <a:spcPct val="115000"/>
              </a:lnSpc>
              <a:spcBef>
                <a:spcPct val="0"/>
              </a:spcBef>
            </a:pPr>
            <a:r>
              <a:rPr lang="uk-UA" sz="2200" smtClean="0">
                <a:latin typeface="Arial Narrow" pitchFamily="34" charset="0"/>
                <a:cs typeface="Times New Roman" pitchFamily="18" charset="0"/>
              </a:rPr>
              <a:t> передньому плані</a:t>
            </a:r>
          </a:p>
          <a:p>
            <a:pPr>
              <a:lnSpc>
                <a:spcPct val="115000"/>
              </a:lnSpc>
              <a:spcBef>
                <a:spcPct val="0"/>
              </a:spcBef>
            </a:pPr>
            <a:r>
              <a:rPr lang="uk-UA" sz="2200" smtClean="0">
                <a:latin typeface="Arial Narrow" pitchFamily="34" charset="0"/>
                <a:cs typeface="Times New Roman" pitchFamily="18" charset="0"/>
              </a:rPr>
              <a:t> грузять на корабель</a:t>
            </a:r>
          </a:p>
          <a:p>
            <a:pPr>
              <a:lnSpc>
                <a:spcPct val="115000"/>
              </a:lnSpc>
              <a:spcBef>
                <a:spcPct val="0"/>
              </a:spcBef>
            </a:pPr>
            <a:r>
              <a:rPr lang="uk-UA" sz="2200" smtClean="0">
                <a:latin typeface="Arial Narrow" pitchFamily="34" charset="0"/>
                <a:cs typeface="Times New Roman" pitchFamily="18" charset="0"/>
              </a:rPr>
              <a:t> тяжкі тюки та бочки –</a:t>
            </a:r>
          </a:p>
          <a:p>
            <a:pPr>
              <a:lnSpc>
                <a:spcPct val="115000"/>
              </a:lnSpc>
              <a:spcBef>
                <a:spcPct val="0"/>
              </a:spcBef>
            </a:pPr>
            <a:r>
              <a:rPr lang="uk-UA" sz="2200" smtClean="0">
                <a:latin typeface="Arial Narrow" pitchFamily="34" charset="0"/>
                <a:cs typeface="Times New Roman" pitchFamily="18" charset="0"/>
              </a:rPr>
              <a:t> готуються до відплиття.</a:t>
            </a:r>
          </a:p>
          <a:p>
            <a:pPr>
              <a:lnSpc>
                <a:spcPct val="115000"/>
              </a:lnSpc>
              <a:spcBef>
                <a:spcPct val="0"/>
              </a:spcBef>
            </a:pPr>
            <a:r>
              <a:rPr lang="uk-UA" sz="2200" smtClean="0">
                <a:latin typeface="Arial Narrow" pitchFamily="34" charset="0"/>
                <a:cs typeface="Times New Roman" pitchFamily="18" charset="0"/>
              </a:rPr>
              <a:t>  Портові хлопчики ловлять</a:t>
            </a:r>
          </a:p>
          <a:p>
            <a:pPr>
              <a:lnSpc>
                <a:spcPct val="115000"/>
              </a:lnSpc>
              <a:spcBef>
                <a:spcPct val="0"/>
              </a:spcBef>
            </a:pPr>
            <a:r>
              <a:rPr lang="uk-UA" sz="2200" smtClean="0">
                <a:latin typeface="Arial Narrow" pitchFamily="34" charset="0"/>
                <a:cs typeface="Times New Roman" pitchFamily="18" charset="0"/>
              </a:rPr>
              <a:t>  рибу на саморобні вудки.</a:t>
            </a:r>
          </a:p>
          <a:p>
            <a:pPr>
              <a:lnSpc>
                <a:spcPct val="115000"/>
              </a:lnSpc>
              <a:spcBef>
                <a:spcPct val="0"/>
              </a:spcBef>
            </a:pPr>
            <a:r>
              <a:rPr lang="uk-UA" sz="2200" smtClean="0">
                <a:latin typeface="Arial Narrow" pitchFamily="34" charset="0"/>
                <a:cs typeface="Times New Roman" pitchFamily="18" charset="0"/>
              </a:rPr>
              <a:t>  Гавань живе своїм </a:t>
            </a:r>
          </a:p>
          <a:p>
            <a:pPr>
              <a:lnSpc>
                <a:spcPct val="115000"/>
              </a:lnSpc>
              <a:spcBef>
                <a:spcPct val="0"/>
              </a:spcBef>
            </a:pPr>
            <a:r>
              <a:rPr lang="uk-UA" sz="2200" smtClean="0">
                <a:latin typeface="Arial Narrow" pitchFamily="34" charset="0"/>
                <a:cs typeface="Times New Roman" pitchFamily="18" charset="0"/>
              </a:rPr>
              <a:t> звичним ,</a:t>
            </a:r>
          </a:p>
          <a:p>
            <a:pPr>
              <a:lnSpc>
                <a:spcPct val="115000"/>
              </a:lnSpc>
              <a:spcBef>
                <a:spcPct val="0"/>
              </a:spcBef>
            </a:pPr>
            <a:r>
              <a:rPr lang="uk-UA" sz="2200" smtClean="0">
                <a:latin typeface="Arial Narrow" pitchFamily="34" charset="0"/>
                <a:cs typeface="Times New Roman" pitchFamily="18" charset="0"/>
              </a:rPr>
              <a:t> повсякденним життям.</a:t>
            </a:r>
            <a:endParaRPr lang="uk-UA" sz="2200" smtClean="0">
              <a:latin typeface="Arial Narrow" pitchFamily="34" charset="0"/>
              <a:ea typeface="Calibri" pitchFamily="34" charset="0"/>
              <a:cs typeface="Times New Roman" pitchFamily="18" charset="0"/>
            </a:endParaRPr>
          </a:p>
          <a:p>
            <a:endParaRPr lang="uk-UA" sz="2000" smtClean="0">
              <a:latin typeface="Arial Narrow" pitchFamily="34" charset="0"/>
            </a:endParaRPr>
          </a:p>
        </p:txBody>
      </p:sp>
      <p:pic>
        <p:nvPicPr>
          <p:cNvPr id="21508" name="Picture 2"/>
          <p:cNvPicPr>
            <a:picLocks noChangeAspect="1" noChangeArrowheads="1"/>
          </p:cNvPicPr>
          <p:nvPr/>
        </p:nvPicPr>
        <p:blipFill>
          <a:blip r:embed="rId2"/>
          <a:srcRect/>
          <a:stretch>
            <a:fillRect/>
          </a:stretch>
        </p:blipFill>
        <p:spPr bwMode="auto">
          <a:xfrm>
            <a:off x="3276600" y="2047875"/>
            <a:ext cx="5737225" cy="469423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150" y="273050"/>
            <a:ext cx="4249738" cy="563563"/>
          </a:xfrm>
        </p:spPr>
        <p:txBody>
          <a:bodyPr rtlCol="0">
            <a:noAutofit/>
          </a:bodyPr>
          <a:lstStyle/>
          <a:p>
            <a:pPr algn="ctr" fontAlgn="auto">
              <a:spcAft>
                <a:spcPts val="0"/>
              </a:spcAft>
              <a:defRPr/>
            </a:pPr>
            <a:r>
              <a:rPr lang="uk-UA" sz="3200" dirty="0">
                <a:solidFill>
                  <a:schemeClr val="accent2">
                    <a:lumMod val="75000"/>
                  </a:schemeClr>
                </a:solidFill>
                <a:effectLst>
                  <a:outerShdw blurRad="38100" dist="38100" dir="2700000" algn="tl">
                    <a:srgbClr val="000000">
                      <a:alpha val="43137"/>
                    </a:srgbClr>
                  </a:outerShdw>
                </a:effectLst>
                <a:latin typeface="Arial Narrow" pitchFamily="34" charset="0"/>
              </a:rPr>
              <a:t>«Ацис і Галатея»</a:t>
            </a:r>
          </a:p>
        </p:txBody>
      </p:sp>
      <p:sp>
        <p:nvSpPr>
          <p:cNvPr id="22530" name="Текст 3"/>
          <p:cNvSpPr>
            <a:spLocks noGrp="1"/>
          </p:cNvSpPr>
          <p:nvPr>
            <p:ph type="body" sz="half" idx="2"/>
          </p:nvPr>
        </p:nvSpPr>
        <p:spPr>
          <a:xfrm>
            <a:off x="179388" y="765175"/>
            <a:ext cx="8459787" cy="5360988"/>
          </a:xfrm>
        </p:spPr>
        <p:txBody>
          <a:bodyPr/>
          <a:lstStyle/>
          <a:p>
            <a:r>
              <a:rPr lang="uk-UA" sz="2200" smtClean="0">
                <a:latin typeface="Arial Narrow" pitchFamily="34" charset="0"/>
              </a:rPr>
              <a:t>Це полотно в даний час зберігається в Дрезденської галереї. Твір написано в класичному стилі, що вимагає дотримання строгості, поділу простору на ряд планів, в картині ретельно вивірені пропорції, композиції дерев обрамляють картину з обох сторін, немов лаштунки або рамка.</a:t>
            </a:r>
          </a:p>
        </p:txBody>
      </p:sp>
      <p:pic>
        <p:nvPicPr>
          <p:cNvPr id="22531" name="Picture 2"/>
          <p:cNvPicPr>
            <a:picLocks noChangeAspect="1" noChangeArrowheads="1"/>
          </p:cNvPicPr>
          <p:nvPr/>
        </p:nvPicPr>
        <p:blipFill>
          <a:blip r:embed="rId2"/>
          <a:srcRect/>
          <a:stretch>
            <a:fillRect/>
          </a:stretch>
        </p:blipFill>
        <p:spPr bwMode="auto">
          <a:xfrm>
            <a:off x="1547813" y="2330450"/>
            <a:ext cx="5903912" cy="414178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1444</Words>
  <Application>Microsoft Office PowerPoint</Application>
  <PresentationFormat>Экран (4:3)</PresentationFormat>
  <Paragraphs>113</Paragraphs>
  <Slides>23</Slides>
  <Notes>2</Notes>
  <HiddenSlides>0</HiddenSlides>
  <MMClips>0</MMClips>
  <ScaleCrop>false</ScaleCrop>
  <HeadingPairs>
    <vt:vector size="6" baseType="variant">
      <vt:variant>
        <vt:lpstr>Использованные шрифты</vt:lpstr>
      </vt:variant>
      <vt:variant>
        <vt:i4>5</vt:i4>
      </vt:variant>
      <vt:variant>
        <vt:lpstr>Шаблон оформления</vt:lpstr>
      </vt:variant>
      <vt:variant>
        <vt:i4>1</vt:i4>
      </vt:variant>
      <vt:variant>
        <vt:lpstr>Заголовки слайдов</vt:lpstr>
      </vt:variant>
      <vt:variant>
        <vt:i4>23</vt:i4>
      </vt:variant>
    </vt:vector>
  </HeadingPairs>
  <TitlesOfParts>
    <vt:vector size="29" baseType="lpstr">
      <vt:lpstr>Calibri</vt:lpstr>
      <vt:lpstr>Arial</vt:lpstr>
      <vt:lpstr>Century Gothic</vt:lpstr>
      <vt:lpstr>Times New Roman</vt:lpstr>
      <vt:lpstr>Arial Narrow</vt:lpstr>
      <vt:lpstr>Тема Office</vt:lpstr>
      <vt:lpstr>Живопис і мода класицизму  </vt:lpstr>
      <vt:lpstr>Слайд 2</vt:lpstr>
      <vt:lpstr>Нікола Пуссен (1594-1665)</vt:lpstr>
      <vt:lpstr>«Нарцис і Ехо» (1625-1627)</vt:lpstr>
      <vt:lpstr>«Царство Флори» (1630-1631)</vt:lpstr>
      <vt:lpstr>У пізніх роботах художник звертався до сюжетів з Біблії та античної історії. </vt:lpstr>
      <vt:lpstr>Клод Лоррен (1600-1682)</vt:lpstr>
      <vt:lpstr>«Ранок у гавані» (1630р.)</vt:lpstr>
      <vt:lpstr>«Ацис і Галатея»</vt:lpstr>
      <vt:lpstr>Жак - Луї Давид (1748 — 1825)</vt:lpstr>
      <vt:lpstr>«Клятва  Гораціїв» </vt:lpstr>
      <vt:lpstr>«Перехід Бонапарта через перевал Сен-Бернар»  </vt:lpstr>
      <vt:lpstr>«Портрет Наполеона в робочому кабінеті»</vt:lpstr>
      <vt:lpstr>Антон Рафаель Менгс (1728-1779)</vt:lpstr>
      <vt:lpstr>«Персей і Андромеда»</vt:lpstr>
      <vt:lpstr>Ангеліка Кауфман (1741-1807)</vt:lpstr>
      <vt:lpstr>«Жіночий портрет в образі весталки»</vt:lpstr>
      <vt:lpstr>        мода класицизму</vt:lpstr>
      <vt:lpstr>Слайд 19</vt:lpstr>
      <vt:lpstr>Слайд 20</vt:lpstr>
      <vt:lpstr>Слайд 21</vt:lpstr>
      <vt:lpstr>Слайд 22</vt:lpstr>
      <vt:lpstr>Слайд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Администратор</dc:creator>
  <cp:lastModifiedBy>HOME</cp:lastModifiedBy>
  <cp:revision>27</cp:revision>
  <dcterms:created xsi:type="dcterms:W3CDTF">2018-02-23T12:48:48Z</dcterms:created>
  <dcterms:modified xsi:type="dcterms:W3CDTF">2020-05-05T03:17:56Z</dcterms:modified>
</cp:coreProperties>
</file>